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2"/>
  </p:notesMasterIdLst>
  <p:sldIdLst>
    <p:sldId id="542" r:id="rId3"/>
    <p:sldId id="1843" r:id="rId4"/>
    <p:sldId id="1821" r:id="rId5"/>
    <p:sldId id="2033" r:id="rId6"/>
    <p:sldId id="2027" r:id="rId7"/>
    <p:sldId id="2028" r:id="rId8"/>
    <p:sldId id="2006" r:id="rId9"/>
    <p:sldId id="2034" r:id="rId10"/>
    <p:sldId id="2035" r:id="rId11"/>
    <p:sldId id="2036" r:id="rId12"/>
    <p:sldId id="2037" r:id="rId13"/>
    <p:sldId id="2038" r:id="rId14"/>
    <p:sldId id="2039" r:id="rId15"/>
    <p:sldId id="2040" r:id="rId16"/>
    <p:sldId id="2096" r:id="rId17"/>
    <p:sldId id="2095" r:id="rId18"/>
    <p:sldId id="2098" r:id="rId19"/>
    <p:sldId id="2082" r:id="rId20"/>
    <p:sldId id="2086" r:id="rId21"/>
    <p:sldId id="2085" r:id="rId22"/>
    <p:sldId id="2099" r:id="rId23"/>
    <p:sldId id="2100" r:id="rId24"/>
    <p:sldId id="2101" r:id="rId25"/>
    <p:sldId id="2102" r:id="rId26"/>
    <p:sldId id="2103" r:id="rId27"/>
    <p:sldId id="2104" r:id="rId28"/>
    <p:sldId id="2105" r:id="rId29"/>
    <p:sldId id="2106" r:id="rId30"/>
    <p:sldId id="1881"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041" autoAdjust="0"/>
  </p:normalViewPr>
  <p:slideViewPr>
    <p:cSldViewPr snapToGrid="0">
      <p:cViewPr varScale="1">
        <p:scale>
          <a:sx n="56" d="100"/>
          <a:sy n="56" d="100"/>
        </p:scale>
        <p:origin x="6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FEDAB-C7CE-485C-9D15-D30CE1E2DB5B}" type="datetimeFigureOut">
              <a:rPr lang="zh-CN" altLang="en-US" smtClean="0"/>
              <a:t>2022/6/5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BA5FA-EEC2-459F-9305-EF796DD81973}" type="slidenum">
              <a:rPr lang="zh-CN" altLang="en-US" smtClean="0"/>
              <a:t>‹#›</a:t>
            </a:fld>
            <a:endParaRPr lang="zh-CN" altLang="en-US"/>
          </a:p>
        </p:txBody>
      </p:sp>
    </p:spTree>
    <p:extLst>
      <p:ext uri="{BB962C8B-B14F-4D97-AF65-F5344CB8AC3E}">
        <p14:creationId xmlns:p14="http://schemas.microsoft.com/office/powerpoint/2010/main" val="2055996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A676F497-D540-46A0-9084-23E366F0C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4C4FB1F9-AC65-4D90-AF11-5776292E13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2" name="灯片编号占位符 3">
            <a:extLst>
              <a:ext uri="{FF2B5EF4-FFF2-40B4-BE49-F238E27FC236}">
                <a16:creationId xmlns:a16="http://schemas.microsoft.com/office/drawing/2014/main" id="{060EE653-F8FA-4B5F-86C3-EEA776AFD6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58CE80-86C0-4A4C-90A5-C5CB1EB66A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11</a:t>
            </a:fld>
            <a:endParaRPr lang="zh-CN" altLang="en-US"/>
          </a:p>
        </p:txBody>
      </p:sp>
    </p:spTree>
    <p:extLst>
      <p:ext uri="{BB962C8B-B14F-4D97-AF65-F5344CB8AC3E}">
        <p14:creationId xmlns:p14="http://schemas.microsoft.com/office/powerpoint/2010/main" val="3755987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12</a:t>
            </a:fld>
            <a:endParaRPr lang="zh-CN" altLang="en-US"/>
          </a:p>
        </p:txBody>
      </p:sp>
    </p:spTree>
    <p:extLst>
      <p:ext uri="{BB962C8B-B14F-4D97-AF65-F5344CB8AC3E}">
        <p14:creationId xmlns:p14="http://schemas.microsoft.com/office/powerpoint/2010/main" val="552675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13</a:t>
            </a:fld>
            <a:endParaRPr lang="zh-CN" altLang="en-US"/>
          </a:p>
        </p:txBody>
      </p:sp>
    </p:spTree>
    <p:extLst>
      <p:ext uri="{BB962C8B-B14F-4D97-AF65-F5344CB8AC3E}">
        <p14:creationId xmlns:p14="http://schemas.microsoft.com/office/powerpoint/2010/main" val="3172347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14</a:t>
            </a:fld>
            <a:endParaRPr lang="zh-CN" altLang="en-US"/>
          </a:p>
        </p:txBody>
      </p:sp>
    </p:spTree>
    <p:extLst>
      <p:ext uri="{BB962C8B-B14F-4D97-AF65-F5344CB8AC3E}">
        <p14:creationId xmlns:p14="http://schemas.microsoft.com/office/powerpoint/2010/main" val="3074652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A676F497-D540-46A0-9084-23E366F0C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4C4FB1F9-AC65-4D90-AF11-5776292E13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2" name="灯片编号占位符 3">
            <a:extLst>
              <a:ext uri="{FF2B5EF4-FFF2-40B4-BE49-F238E27FC236}">
                <a16:creationId xmlns:a16="http://schemas.microsoft.com/office/drawing/2014/main" id="{060EE653-F8FA-4B5F-86C3-EEA776AFD6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58CE80-86C0-4A4C-90A5-C5CB1EB66A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834221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231672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748824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0324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604025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217034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10184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780914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A676F497-D540-46A0-9084-23E366F0C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4C4FB1F9-AC65-4D90-AF11-5776292E13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2" name="灯片编号占位符 3">
            <a:extLst>
              <a:ext uri="{FF2B5EF4-FFF2-40B4-BE49-F238E27FC236}">
                <a16:creationId xmlns:a16="http://schemas.microsoft.com/office/drawing/2014/main" id="{060EE653-F8FA-4B5F-86C3-EEA776AFD6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58CE80-86C0-4A4C-90A5-C5CB1EB66A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884489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836156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140555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590198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999532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665262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4</a:t>
            </a:fld>
            <a:endParaRPr lang="zh-CN" altLang="en-US"/>
          </a:p>
        </p:txBody>
      </p:sp>
    </p:spTree>
    <p:extLst>
      <p:ext uri="{BB962C8B-B14F-4D97-AF65-F5344CB8AC3E}">
        <p14:creationId xmlns:p14="http://schemas.microsoft.com/office/powerpoint/2010/main" val="3140129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5</a:t>
            </a:fld>
            <a:endParaRPr lang="zh-CN" altLang="en-US"/>
          </a:p>
        </p:txBody>
      </p:sp>
    </p:spTree>
    <p:extLst>
      <p:ext uri="{BB962C8B-B14F-4D97-AF65-F5344CB8AC3E}">
        <p14:creationId xmlns:p14="http://schemas.microsoft.com/office/powerpoint/2010/main" val="493613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6</a:t>
            </a:fld>
            <a:endParaRPr lang="zh-CN" altLang="en-US"/>
          </a:p>
        </p:txBody>
      </p:sp>
    </p:spTree>
    <p:extLst>
      <p:ext uri="{BB962C8B-B14F-4D97-AF65-F5344CB8AC3E}">
        <p14:creationId xmlns:p14="http://schemas.microsoft.com/office/powerpoint/2010/main" val="3388750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7</a:t>
            </a:fld>
            <a:endParaRPr lang="zh-CN" altLang="en-US"/>
          </a:p>
        </p:txBody>
      </p:sp>
    </p:spTree>
    <p:extLst>
      <p:ext uri="{BB962C8B-B14F-4D97-AF65-F5344CB8AC3E}">
        <p14:creationId xmlns:p14="http://schemas.microsoft.com/office/powerpoint/2010/main" val="172784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8</a:t>
            </a:fld>
            <a:endParaRPr lang="zh-CN" altLang="en-US"/>
          </a:p>
        </p:txBody>
      </p:sp>
    </p:spTree>
    <p:extLst>
      <p:ext uri="{BB962C8B-B14F-4D97-AF65-F5344CB8AC3E}">
        <p14:creationId xmlns:p14="http://schemas.microsoft.com/office/powerpoint/2010/main" val="3440918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9</a:t>
            </a:fld>
            <a:endParaRPr lang="zh-CN" altLang="en-US"/>
          </a:p>
        </p:txBody>
      </p:sp>
    </p:spTree>
    <p:extLst>
      <p:ext uri="{BB962C8B-B14F-4D97-AF65-F5344CB8AC3E}">
        <p14:creationId xmlns:p14="http://schemas.microsoft.com/office/powerpoint/2010/main" val="648615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10</a:t>
            </a:fld>
            <a:endParaRPr lang="zh-CN" altLang="en-US"/>
          </a:p>
        </p:txBody>
      </p:sp>
    </p:spTree>
    <p:extLst>
      <p:ext uri="{BB962C8B-B14F-4D97-AF65-F5344CB8AC3E}">
        <p14:creationId xmlns:p14="http://schemas.microsoft.com/office/powerpoint/2010/main" val="4025344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56604-73FC-4274-ACE2-1E4BA9EDE76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3AB5AF-89FC-410F-957A-D06C2E7412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4633690-60F8-46C9-9AC0-01CAB1BB316D}"/>
              </a:ext>
            </a:extLst>
          </p:cNvPr>
          <p:cNvSpPr>
            <a:spLocks noGrp="1"/>
          </p:cNvSpPr>
          <p:nvPr>
            <p:ph type="dt" sz="half" idx="10"/>
          </p:nvPr>
        </p:nvSpPr>
        <p:spPr/>
        <p:txBody>
          <a:bodyPr/>
          <a:lstStyle/>
          <a:p>
            <a:fld id="{B9BDF484-EA62-4A41-880A-04D1CAA042D7}" type="datetimeFigureOut">
              <a:rPr lang="zh-CN" altLang="en-US" smtClean="0"/>
              <a:t>2022/6/5</a:t>
            </a:fld>
            <a:endParaRPr lang="zh-CN" altLang="en-US"/>
          </a:p>
        </p:txBody>
      </p:sp>
      <p:sp>
        <p:nvSpPr>
          <p:cNvPr id="5" name="页脚占位符 4">
            <a:extLst>
              <a:ext uri="{FF2B5EF4-FFF2-40B4-BE49-F238E27FC236}">
                <a16:creationId xmlns:a16="http://schemas.microsoft.com/office/drawing/2014/main" id="{1BACBE3F-779A-412B-A67C-F6CC297E71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901BF9-5630-459F-89FD-D985AB27E684}"/>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248130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EE5980-940D-4C39-8940-6889661E563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6F3D57B-2741-4DF7-A1ED-18C1C6E3445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303516-9BA1-488C-951D-290E35666C00}"/>
              </a:ext>
            </a:extLst>
          </p:cNvPr>
          <p:cNvSpPr>
            <a:spLocks noGrp="1"/>
          </p:cNvSpPr>
          <p:nvPr>
            <p:ph type="dt" sz="half" idx="10"/>
          </p:nvPr>
        </p:nvSpPr>
        <p:spPr/>
        <p:txBody>
          <a:bodyPr/>
          <a:lstStyle/>
          <a:p>
            <a:fld id="{B9BDF484-EA62-4A41-880A-04D1CAA042D7}" type="datetimeFigureOut">
              <a:rPr lang="zh-CN" altLang="en-US" smtClean="0"/>
              <a:t>2022/6/5</a:t>
            </a:fld>
            <a:endParaRPr lang="zh-CN" altLang="en-US"/>
          </a:p>
        </p:txBody>
      </p:sp>
      <p:sp>
        <p:nvSpPr>
          <p:cNvPr id="5" name="页脚占位符 4">
            <a:extLst>
              <a:ext uri="{FF2B5EF4-FFF2-40B4-BE49-F238E27FC236}">
                <a16:creationId xmlns:a16="http://schemas.microsoft.com/office/drawing/2014/main" id="{D89DD823-1E17-47AA-B6E1-B52BFB45C9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BC6F1D-C8DD-47E2-BA69-20F918EEAD02}"/>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017369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A549B42-312E-4DF4-B677-06A8DBDA78E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EB2A140-41C4-4068-A05B-815135BC0B2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BF6984-B527-4C5B-ACCF-595D163505BE}"/>
              </a:ext>
            </a:extLst>
          </p:cNvPr>
          <p:cNvSpPr>
            <a:spLocks noGrp="1"/>
          </p:cNvSpPr>
          <p:nvPr>
            <p:ph type="dt" sz="half" idx="10"/>
          </p:nvPr>
        </p:nvSpPr>
        <p:spPr/>
        <p:txBody>
          <a:bodyPr/>
          <a:lstStyle/>
          <a:p>
            <a:fld id="{B9BDF484-EA62-4A41-880A-04D1CAA042D7}" type="datetimeFigureOut">
              <a:rPr lang="zh-CN" altLang="en-US" smtClean="0"/>
              <a:t>2022/6/5</a:t>
            </a:fld>
            <a:endParaRPr lang="zh-CN" altLang="en-US"/>
          </a:p>
        </p:txBody>
      </p:sp>
      <p:sp>
        <p:nvSpPr>
          <p:cNvPr id="5" name="页脚占位符 4">
            <a:extLst>
              <a:ext uri="{FF2B5EF4-FFF2-40B4-BE49-F238E27FC236}">
                <a16:creationId xmlns:a16="http://schemas.microsoft.com/office/drawing/2014/main" id="{7739E973-3A50-4518-A70C-9B625DF1BC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21EB75-7B3A-4D8B-8608-489BAB89F434}"/>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2551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矩形 7">
            <a:extLst>
              <a:ext uri="{FF2B5EF4-FFF2-40B4-BE49-F238E27FC236}">
                <a16:creationId xmlns:a16="http://schemas.microsoft.com/office/drawing/2014/main" id="{FB9782F7-CF69-4E54-9558-0E6CC10C465B}"/>
              </a:ext>
            </a:extLst>
          </p:cNvPr>
          <p:cNvSpPr/>
          <p:nvPr userDrawn="1"/>
        </p:nvSpPr>
        <p:spPr>
          <a:xfrm>
            <a:off x="131234" y="82550"/>
            <a:ext cx="8322733" cy="541338"/>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348" h="914400">
                <a:moveTo>
                  <a:pt x="0" y="0"/>
                </a:moveTo>
                <a:lnTo>
                  <a:pt x="3321495" y="4391"/>
                </a:lnTo>
                <a:cubicBezTo>
                  <a:pt x="3695853" y="177917"/>
                  <a:pt x="3754472" y="747043"/>
                  <a:pt x="3846348" y="914400"/>
                </a:cubicBezTo>
                <a:lnTo>
                  <a:pt x="0" y="914400"/>
                </a:lnTo>
                <a:lnTo>
                  <a:pt x="0" y="0"/>
                </a:lnTo>
                <a:close/>
              </a:path>
            </a:pathLst>
          </a:cu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3" name="矩形 7">
            <a:extLst>
              <a:ext uri="{FF2B5EF4-FFF2-40B4-BE49-F238E27FC236}">
                <a16:creationId xmlns:a16="http://schemas.microsoft.com/office/drawing/2014/main" id="{29300B9B-1275-4A7E-ACF6-E70EEEE2D016}"/>
              </a:ext>
            </a:extLst>
          </p:cNvPr>
          <p:cNvSpPr/>
          <p:nvPr userDrawn="1"/>
        </p:nvSpPr>
        <p:spPr>
          <a:xfrm flipH="1" flipV="1">
            <a:off x="8005233" y="82092"/>
            <a:ext cx="4079287" cy="542406"/>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504" h="914400">
                <a:moveTo>
                  <a:pt x="0" y="0"/>
                </a:moveTo>
                <a:lnTo>
                  <a:pt x="3321495" y="4391"/>
                </a:lnTo>
                <a:cubicBezTo>
                  <a:pt x="3695853" y="177917"/>
                  <a:pt x="3899766" y="724374"/>
                  <a:pt x="4088504" y="914400"/>
                </a:cubicBezTo>
                <a:lnTo>
                  <a:pt x="0" y="914400"/>
                </a:lnTo>
                <a:lnTo>
                  <a:pt x="0" y="0"/>
                </a:lnTo>
                <a:close/>
              </a:path>
            </a:pathLst>
          </a:custGeom>
          <a:gradFill>
            <a:gsLst>
              <a:gs pos="0">
                <a:schemeClr val="accent4">
                  <a:lumMod val="0"/>
                  <a:lumOff val="100000"/>
                </a:schemeClr>
              </a:gs>
              <a:gs pos="100000">
                <a:srgbClr val="E1E1E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pic>
        <p:nvPicPr>
          <p:cNvPr id="4" name="Picture 3">
            <a:extLst>
              <a:ext uri="{FF2B5EF4-FFF2-40B4-BE49-F238E27FC236}">
                <a16:creationId xmlns:a16="http://schemas.microsoft.com/office/drawing/2014/main" id="{01F86526-3919-42F6-A0AD-DDD524C8E0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53967" y="-34925"/>
            <a:ext cx="3735917"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8BF8C1AD-31F6-4CBA-B140-CE3402A2DA34}"/>
              </a:ext>
            </a:extLst>
          </p:cNvPr>
          <p:cNvSpPr/>
          <p:nvPr userDrawn="1"/>
        </p:nvSpPr>
        <p:spPr>
          <a:xfrm>
            <a:off x="0" y="6597650"/>
            <a:ext cx="10320867" cy="260350"/>
          </a:xfrm>
          <a:prstGeom prst="rect">
            <a:avLst/>
          </a:prstGeom>
          <a:solidFill>
            <a:srgbClr val="004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6" name="矩形 5">
            <a:extLst>
              <a:ext uri="{FF2B5EF4-FFF2-40B4-BE49-F238E27FC236}">
                <a16:creationId xmlns:a16="http://schemas.microsoft.com/office/drawing/2014/main" id="{FA1C245C-3C2F-46C2-A72F-DA2EB220AFF7}"/>
              </a:ext>
            </a:extLst>
          </p:cNvPr>
          <p:cNvSpPr/>
          <p:nvPr userDrawn="1"/>
        </p:nvSpPr>
        <p:spPr>
          <a:xfrm>
            <a:off x="9745133" y="6597650"/>
            <a:ext cx="2446867" cy="26035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fld id="{2B1E1A30-5CDF-4B66-A7B4-3EAB54A75C1F}" type="slidenum">
              <a:rPr lang="en-US" altLang="zh-CN" sz="1800" smtClean="0">
                <a:solidFill>
                  <a:srgbClr val="FFFFFF"/>
                </a:solidFill>
                <a:latin typeface="Times New Roman" panose="02020603050405020304" pitchFamily="18" charset="0"/>
                <a:cs typeface="Times New Roman" panose="02020603050405020304" pitchFamily="18" charset="0"/>
              </a:rPr>
              <a:pPr algn="ctr">
                <a:defRPr/>
              </a:pPr>
              <a:t>‹#›</a:t>
            </a:fld>
            <a:endParaRPr lang="zh-CN" altLang="en-US" sz="180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629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矩形 7">
            <a:extLst>
              <a:ext uri="{FF2B5EF4-FFF2-40B4-BE49-F238E27FC236}">
                <a16:creationId xmlns:a16="http://schemas.microsoft.com/office/drawing/2014/main" id="{FB9782F7-CF69-4E54-9558-0E6CC10C465B}"/>
              </a:ext>
            </a:extLst>
          </p:cNvPr>
          <p:cNvSpPr/>
          <p:nvPr userDrawn="1"/>
        </p:nvSpPr>
        <p:spPr>
          <a:xfrm>
            <a:off x="131234" y="82550"/>
            <a:ext cx="8322733" cy="541338"/>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348" h="914400">
                <a:moveTo>
                  <a:pt x="0" y="0"/>
                </a:moveTo>
                <a:lnTo>
                  <a:pt x="3321495" y="4391"/>
                </a:lnTo>
                <a:cubicBezTo>
                  <a:pt x="3695853" y="177917"/>
                  <a:pt x="3754472" y="747043"/>
                  <a:pt x="3846348" y="914400"/>
                </a:cubicBezTo>
                <a:lnTo>
                  <a:pt x="0" y="914400"/>
                </a:lnTo>
                <a:lnTo>
                  <a:pt x="0" y="0"/>
                </a:lnTo>
                <a:close/>
              </a:path>
            </a:pathLst>
          </a:cu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3" name="矩形 7">
            <a:extLst>
              <a:ext uri="{FF2B5EF4-FFF2-40B4-BE49-F238E27FC236}">
                <a16:creationId xmlns:a16="http://schemas.microsoft.com/office/drawing/2014/main" id="{29300B9B-1275-4A7E-ACF6-E70EEEE2D016}"/>
              </a:ext>
            </a:extLst>
          </p:cNvPr>
          <p:cNvSpPr/>
          <p:nvPr userDrawn="1"/>
        </p:nvSpPr>
        <p:spPr>
          <a:xfrm flipH="1" flipV="1">
            <a:off x="8005233" y="82092"/>
            <a:ext cx="4079287" cy="542406"/>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504" h="914400">
                <a:moveTo>
                  <a:pt x="0" y="0"/>
                </a:moveTo>
                <a:lnTo>
                  <a:pt x="3321495" y="4391"/>
                </a:lnTo>
                <a:cubicBezTo>
                  <a:pt x="3695853" y="177917"/>
                  <a:pt x="3899766" y="724374"/>
                  <a:pt x="4088504" y="914400"/>
                </a:cubicBezTo>
                <a:lnTo>
                  <a:pt x="0" y="914400"/>
                </a:lnTo>
                <a:lnTo>
                  <a:pt x="0" y="0"/>
                </a:lnTo>
                <a:close/>
              </a:path>
            </a:pathLst>
          </a:custGeom>
          <a:gradFill>
            <a:gsLst>
              <a:gs pos="0">
                <a:schemeClr val="accent4">
                  <a:lumMod val="0"/>
                  <a:lumOff val="100000"/>
                </a:schemeClr>
              </a:gs>
              <a:gs pos="100000">
                <a:srgbClr val="E1E1E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pic>
        <p:nvPicPr>
          <p:cNvPr id="4" name="Picture 3">
            <a:extLst>
              <a:ext uri="{FF2B5EF4-FFF2-40B4-BE49-F238E27FC236}">
                <a16:creationId xmlns:a16="http://schemas.microsoft.com/office/drawing/2014/main" id="{01F86526-3919-42F6-A0AD-DDD524C8E0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53967" y="-34925"/>
            <a:ext cx="3735917"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8BF8C1AD-31F6-4CBA-B140-CE3402A2DA34}"/>
              </a:ext>
            </a:extLst>
          </p:cNvPr>
          <p:cNvSpPr/>
          <p:nvPr userDrawn="1"/>
        </p:nvSpPr>
        <p:spPr>
          <a:xfrm>
            <a:off x="0" y="6597650"/>
            <a:ext cx="10320867" cy="260350"/>
          </a:xfrm>
          <a:prstGeom prst="rect">
            <a:avLst/>
          </a:prstGeom>
          <a:solidFill>
            <a:srgbClr val="004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6" name="矩形 5">
            <a:extLst>
              <a:ext uri="{FF2B5EF4-FFF2-40B4-BE49-F238E27FC236}">
                <a16:creationId xmlns:a16="http://schemas.microsoft.com/office/drawing/2014/main" id="{FA1C245C-3C2F-46C2-A72F-DA2EB220AFF7}"/>
              </a:ext>
            </a:extLst>
          </p:cNvPr>
          <p:cNvSpPr/>
          <p:nvPr userDrawn="1"/>
        </p:nvSpPr>
        <p:spPr>
          <a:xfrm>
            <a:off x="9745133" y="6597650"/>
            <a:ext cx="2446867" cy="26035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fld id="{2B1E1A30-5CDF-4B66-A7B4-3EAB54A75C1F}" type="slidenum">
              <a:rPr lang="en-US" altLang="zh-CN" sz="1800" smtClean="0">
                <a:solidFill>
                  <a:srgbClr val="FFFFFF"/>
                </a:solidFill>
                <a:latin typeface="Times New Roman" panose="02020603050405020304" pitchFamily="18" charset="0"/>
                <a:cs typeface="Times New Roman" panose="02020603050405020304" pitchFamily="18" charset="0"/>
              </a:rPr>
              <a:pPr algn="ctr">
                <a:defRPr/>
              </a:pPr>
              <a:t>‹#›</a:t>
            </a:fld>
            <a:endParaRPr lang="zh-CN" altLang="en-US" sz="180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7148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16CB1CA-B4A5-4ACD-AC93-93104251189C}"/>
              </a:ext>
            </a:extLst>
          </p:cNvPr>
          <p:cNvSpPr/>
          <p:nvPr userDrawn="1"/>
        </p:nvSpPr>
        <p:spPr>
          <a:xfrm>
            <a:off x="0" y="6597650"/>
            <a:ext cx="10320867" cy="260350"/>
          </a:xfrm>
          <a:prstGeom prst="rect">
            <a:avLst/>
          </a:prstGeom>
          <a:solidFill>
            <a:srgbClr val="004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3" name="矩形 2">
            <a:extLst>
              <a:ext uri="{FF2B5EF4-FFF2-40B4-BE49-F238E27FC236}">
                <a16:creationId xmlns:a16="http://schemas.microsoft.com/office/drawing/2014/main" id="{928F683D-7FB6-4427-A804-C079B57CDD1C}"/>
              </a:ext>
            </a:extLst>
          </p:cNvPr>
          <p:cNvSpPr/>
          <p:nvPr userDrawn="1"/>
        </p:nvSpPr>
        <p:spPr>
          <a:xfrm>
            <a:off x="9745133" y="6597650"/>
            <a:ext cx="2446867" cy="26035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fld id="{2C6696CD-2E32-4E19-8611-497E4FE9F609}" type="slidenum">
              <a:rPr lang="en-US" altLang="zh-CN" sz="1800" smtClean="0">
                <a:solidFill>
                  <a:srgbClr val="FFFFFF"/>
                </a:solidFill>
                <a:latin typeface="Times New Roman" panose="02020603050405020304" pitchFamily="18" charset="0"/>
                <a:cs typeface="Times New Roman" panose="02020603050405020304" pitchFamily="18" charset="0"/>
              </a:rPr>
              <a:pPr algn="ctr">
                <a:defRPr/>
              </a:pPr>
              <a:t>‹#›</a:t>
            </a:fld>
            <a:endParaRPr lang="zh-CN" altLang="en-US" sz="1800">
              <a:solidFill>
                <a:srgbClr val="FFFFFF"/>
              </a:solidFill>
              <a:latin typeface="Times New Roman" panose="02020603050405020304" pitchFamily="18" charset="0"/>
              <a:cs typeface="Times New Roman" panose="02020603050405020304" pitchFamily="18" charset="0"/>
            </a:endParaRPr>
          </a:p>
        </p:txBody>
      </p:sp>
      <p:sp>
        <p:nvSpPr>
          <p:cNvPr id="4" name="直角三角形 3">
            <a:extLst>
              <a:ext uri="{FF2B5EF4-FFF2-40B4-BE49-F238E27FC236}">
                <a16:creationId xmlns:a16="http://schemas.microsoft.com/office/drawing/2014/main" id="{59E2E969-E0CA-44D8-B6F0-09837AD8729E}"/>
              </a:ext>
            </a:extLst>
          </p:cNvPr>
          <p:cNvSpPr/>
          <p:nvPr userDrawn="1"/>
        </p:nvSpPr>
        <p:spPr>
          <a:xfrm rot="5400000">
            <a:off x="235480" y="-235479"/>
            <a:ext cx="1412875" cy="1883833"/>
          </a:xfrm>
          <a:prstGeom prst="rtTriangle">
            <a:avLst/>
          </a:prstGeom>
          <a:solidFill>
            <a:srgbClr val="004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pic>
        <p:nvPicPr>
          <p:cNvPr id="5" name="图片 19">
            <a:extLst>
              <a:ext uri="{FF2B5EF4-FFF2-40B4-BE49-F238E27FC236}">
                <a16:creationId xmlns:a16="http://schemas.microsoft.com/office/drawing/2014/main" id="{F71D55FC-A838-4EA9-8E05-DC79984F7D1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334" y="47626"/>
            <a:ext cx="105621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279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9D2C9-BC96-4C64-AE28-34E778356C1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C106771-5C70-4E3C-8649-D97391888EC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A7B13E-C519-407D-8C42-03C17CF17AE7}"/>
              </a:ext>
            </a:extLst>
          </p:cNvPr>
          <p:cNvSpPr>
            <a:spLocks noGrp="1"/>
          </p:cNvSpPr>
          <p:nvPr>
            <p:ph type="dt" sz="half" idx="10"/>
          </p:nvPr>
        </p:nvSpPr>
        <p:spPr/>
        <p:txBody>
          <a:bodyPr/>
          <a:lstStyle/>
          <a:p>
            <a:fld id="{B9BDF484-EA62-4A41-880A-04D1CAA042D7}" type="datetimeFigureOut">
              <a:rPr lang="zh-CN" altLang="en-US" smtClean="0"/>
              <a:t>2022/6/5</a:t>
            </a:fld>
            <a:endParaRPr lang="zh-CN" altLang="en-US"/>
          </a:p>
        </p:txBody>
      </p:sp>
      <p:sp>
        <p:nvSpPr>
          <p:cNvPr id="5" name="页脚占位符 4">
            <a:extLst>
              <a:ext uri="{FF2B5EF4-FFF2-40B4-BE49-F238E27FC236}">
                <a16:creationId xmlns:a16="http://schemas.microsoft.com/office/drawing/2014/main" id="{6F28CA22-9BF7-4912-B677-9065143D53A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048B9F-999D-4190-82CB-B533E27F91DC}"/>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674975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872E5A-36F6-460C-9587-A81046BCACC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224A5AD-1B56-47AD-83BD-4635FD523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F774A4B-F958-4822-9575-AD95146CAF43}"/>
              </a:ext>
            </a:extLst>
          </p:cNvPr>
          <p:cNvSpPr>
            <a:spLocks noGrp="1"/>
          </p:cNvSpPr>
          <p:nvPr>
            <p:ph type="dt" sz="half" idx="10"/>
          </p:nvPr>
        </p:nvSpPr>
        <p:spPr/>
        <p:txBody>
          <a:bodyPr/>
          <a:lstStyle/>
          <a:p>
            <a:fld id="{B9BDF484-EA62-4A41-880A-04D1CAA042D7}" type="datetimeFigureOut">
              <a:rPr lang="zh-CN" altLang="en-US" smtClean="0"/>
              <a:t>2022/6/5</a:t>
            </a:fld>
            <a:endParaRPr lang="zh-CN" altLang="en-US"/>
          </a:p>
        </p:txBody>
      </p:sp>
      <p:sp>
        <p:nvSpPr>
          <p:cNvPr id="5" name="页脚占位符 4">
            <a:extLst>
              <a:ext uri="{FF2B5EF4-FFF2-40B4-BE49-F238E27FC236}">
                <a16:creationId xmlns:a16="http://schemas.microsoft.com/office/drawing/2014/main" id="{43560FEE-662A-4E16-9EF5-A06CE47FFB6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B86071-80BF-4051-BCEB-BD764E69DE71}"/>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718713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A7C2E-4862-405D-87D8-31DB9B81EE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458228-5F69-4A68-93CB-9A5C3FBC269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A1DCFB-33A8-4A8D-BEC4-D8BDDF93B52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64B4F04-A3E1-48E8-9E75-7163ED9B094D}"/>
              </a:ext>
            </a:extLst>
          </p:cNvPr>
          <p:cNvSpPr>
            <a:spLocks noGrp="1"/>
          </p:cNvSpPr>
          <p:nvPr>
            <p:ph type="dt" sz="half" idx="10"/>
          </p:nvPr>
        </p:nvSpPr>
        <p:spPr/>
        <p:txBody>
          <a:bodyPr/>
          <a:lstStyle/>
          <a:p>
            <a:fld id="{B9BDF484-EA62-4A41-880A-04D1CAA042D7}" type="datetimeFigureOut">
              <a:rPr lang="zh-CN" altLang="en-US" smtClean="0"/>
              <a:t>2022/6/5</a:t>
            </a:fld>
            <a:endParaRPr lang="zh-CN" altLang="en-US"/>
          </a:p>
        </p:txBody>
      </p:sp>
      <p:sp>
        <p:nvSpPr>
          <p:cNvPr id="6" name="页脚占位符 5">
            <a:extLst>
              <a:ext uri="{FF2B5EF4-FFF2-40B4-BE49-F238E27FC236}">
                <a16:creationId xmlns:a16="http://schemas.microsoft.com/office/drawing/2014/main" id="{EBE6E931-3D75-4690-9900-87600E58688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FD641A1-C934-4D12-9AB2-4819C52AD737}"/>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3086694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907B6-EF8E-4D8D-B4F1-26BEDB0EF29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5721D85-378D-415F-85B5-9625A4C203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941DF5D-DBFB-45D5-951D-18600682C67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F774083-0843-4C15-ACB5-C0635ABEC7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3690D33-6E0C-41B4-946D-E6D35698D2B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C13A2E-BD63-48CB-951E-19AEA8A6358F}"/>
              </a:ext>
            </a:extLst>
          </p:cNvPr>
          <p:cNvSpPr>
            <a:spLocks noGrp="1"/>
          </p:cNvSpPr>
          <p:nvPr>
            <p:ph type="dt" sz="half" idx="10"/>
          </p:nvPr>
        </p:nvSpPr>
        <p:spPr/>
        <p:txBody>
          <a:bodyPr/>
          <a:lstStyle/>
          <a:p>
            <a:fld id="{B9BDF484-EA62-4A41-880A-04D1CAA042D7}" type="datetimeFigureOut">
              <a:rPr lang="zh-CN" altLang="en-US" smtClean="0"/>
              <a:t>2022/6/5</a:t>
            </a:fld>
            <a:endParaRPr lang="zh-CN" altLang="en-US"/>
          </a:p>
        </p:txBody>
      </p:sp>
      <p:sp>
        <p:nvSpPr>
          <p:cNvPr id="8" name="页脚占位符 7">
            <a:extLst>
              <a:ext uri="{FF2B5EF4-FFF2-40B4-BE49-F238E27FC236}">
                <a16:creationId xmlns:a16="http://schemas.microsoft.com/office/drawing/2014/main" id="{6A7D233E-3CDF-4CA8-A552-CFBABA3C98C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E2B8348-CF8B-40DE-85A7-C650AD6AC8E4}"/>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671737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C2F0C-4FC1-46AF-8D96-F1D06ACA668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34116C-BD71-471A-851E-9B7390055249}"/>
              </a:ext>
            </a:extLst>
          </p:cNvPr>
          <p:cNvSpPr>
            <a:spLocks noGrp="1"/>
          </p:cNvSpPr>
          <p:nvPr>
            <p:ph type="dt" sz="half" idx="10"/>
          </p:nvPr>
        </p:nvSpPr>
        <p:spPr/>
        <p:txBody>
          <a:bodyPr/>
          <a:lstStyle/>
          <a:p>
            <a:fld id="{B9BDF484-EA62-4A41-880A-04D1CAA042D7}" type="datetimeFigureOut">
              <a:rPr lang="zh-CN" altLang="en-US" smtClean="0"/>
              <a:t>2022/6/5</a:t>
            </a:fld>
            <a:endParaRPr lang="zh-CN" altLang="en-US"/>
          </a:p>
        </p:txBody>
      </p:sp>
      <p:sp>
        <p:nvSpPr>
          <p:cNvPr id="4" name="页脚占位符 3">
            <a:extLst>
              <a:ext uri="{FF2B5EF4-FFF2-40B4-BE49-F238E27FC236}">
                <a16:creationId xmlns:a16="http://schemas.microsoft.com/office/drawing/2014/main" id="{7610773B-92A6-4F20-BAF6-C7EE5E835EF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4B82F86-EE40-4731-89F9-94669E1181C4}"/>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078960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E845409-A7E5-42BF-9DEC-643BBA8AD3EB}"/>
              </a:ext>
            </a:extLst>
          </p:cNvPr>
          <p:cNvSpPr>
            <a:spLocks noGrp="1"/>
          </p:cNvSpPr>
          <p:nvPr>
            <p:ph type="dt" sz="half" idx="10"/>
          </p:nvPr>
        </p:nvSpPr>
        <p:spPr/>
        <p:txBody>
          <a:bodyPr/>
          <a:lstStyle/>
          <a:p>
            <a:fld id="{B9BDF484-EA62-4A41-880A-04D1CAA042D7}" type="datetimeFigureOut">
              <a:rPr lang="zh-CN" altLang="en-US" smtClean="0"/>
              <a:t>2022/6/5</a:t>
            </a:fld>
            <a:endParaRPr lang="zh-CN" altLang="en-US"/>
          </a:p>
        </p:txBody>
      </p:sp>
      <p:sp>
        <p:nvSpPr>
          <p:cNvPr id="3" name="页脚占位符 2">
            <a:extLst>
              <a:ext uri="{FF2B5EF4-FFF2-40B4-BE49-F238E27FC236}">
                <a16:creationId xmlns:a16="http://schemas.microsoft.com/office/drawing/2014/main" id="{4A6C2A0D-716D-4821-ABD6-299EB89F7E1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814D719-BA1F-4620-B5B8-ACC5A8CE44C8}"/>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56249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5440D-D34C-4AB6-B849-8867E36F697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6B0945B-74C5-49F1-B72A-0610845CAF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CB9B432-C88E-409D-9CF1-50512D982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BF89CB7-D691-4BD5-A187-670F55E8E956}"/>
              </a:ext>
            </a:extLst>
          </p:cNvPr>
          <p:cNvSpPr>
            <a:spLocks noGrp="1"/>
          </p:cNvSpPr>
          <p:nvPr>
            <p:ph type="dt" sz="half" idx="10"/>
          </p:nvPr>
        </p:nvSpPr>
        <p:spPr/>
        <p:txBody>
          <a:bodyPr/>
          <a:lstStyle/>
          <a:p>
            <a:fld id="{B9BDF484-EA62-4A41-880A-04D1CAA042D7}" type="datetimeFigureOut">
              <a:rPr lang="zh-CN" altLang="en-US" smtClean="0"/>
              <a:t>2022/6/5</a:t>
            </a:fld>
            <a:endParaRPr lang="zh-CN" altLang="en-US"/>
          </a:p>
        </p:txBody>
      </p:sp>
      <p:sp>
        <p:nvSpPr>
          <p:cNvPr id="6" name="页脚占位符 5">
            <a:extLst>
              <a:ext uri="{FF2B5EF4-FFF2-40B4-BE49-F238E27FC236}">
                <a16:creationId xmlns:a16="http://schemas.microsoft.com/office/drawing/2014/main" id="{4CBB77A6-C96A-43ED-83D5-2CEBC16AA46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AE02D23-85F0-4F1E-BA44-A917AD94B982}"/>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304453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EFE513-E59A-4C18-86C1-57832DE331B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F81E877-45BC-4C63-A436-0A495959D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2F19D81-B55B-4CAA-A64A-280114D88A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719818F-827D-4657-B3D2-E9E25EF31818}"/>
              </a:ext>
            </a:extLst>
          </p:cNvPr>
          <p:cNvSpPr>
            <a:spLocks noGrp="1"/>
          </p:cNvSpPr>
          <p:nvPr>
            <p:ph type="dt" sz="half" idx="10"/>
          </p:nvPr>
        </p:nvSpPr>
        <p:spPr/>
        <p:txBody>
          <a:bodyPr/>
          <a:lstStyle/>
          <a:p>
            <a:fld id="{B9BDF484-EA62-4A41-880A-04D1CAA042D7}" type="datetimeFigureOut">
              <a:rPr lang="zh-CN" altLang="en-US" smtClean="0"/>
              <a:t>2022/6/5</a:t>
            </a:fld>
            <a:endParaRPr lang="zh-CN" altLang="en-US"/>
          </a:p>
        </p:txBody>
      </p:sp>
      <p:sp>
        <p:nvSpPr>
          <p:cNvPr id="6" name="页脚占位符 5">
            <a:extLst>
              <a:ext uri="{FF2B5EF4-FFF2-40B4-BE49-F238E27FC236}">
                <a16:creationId xmlns:a16="http://schemas.microsoft.com/office/drawing/2014/main" id="{4B5B42CF-06CF-453E-92F1-0F516A3780D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E24022-F8E9-4E22-8FFA-63151E74B27D}"/>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909520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920BD92-169A-4C97-B3F3-1ABC961EC9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E6DD73F-F0B9-4A37-A62D-C9146E6B33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7E4C9CA-7C6A-4523-96DF-DE218DF6F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BDF484-EA62-4A41-880A-04D1CAA042D7}" type="datetimeFigureOut">
              <a:rPr lang="zh-CN" altLang="en-US" smtClean="0"/>
              <a:t>2022/6/5</a:t>
            </a:fld>
            <a:endParaRPr lang="zh-CN" altLang="en-US"/>
          </a:p>
        </p:txBody>
      </p:sp>
      <p:sp>
        <p:nvSpPr>
          <p:cNvPr id="5" name="页脚占位符 4">
            <a:extLst>
              <a:ext uri="{FF2B5EF4-FFF2-40B4-BE49-F238E27FC236}">
                <a16:creationId xmlns:a16="http://schemas.microsoft.com/office/drawing/2014/main" id="{AAE215A3-4557-48BA-AE56-8D42700D72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3BF58C1-8E60-4F3B-8E89-0E129395D4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3566650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297586"/>
      </p:ext>
    </p:extLst>
  </p:cSld>
  <p:clrMap bg1="lt1" tx1="dk1" bg2="lt2" tx2="dk2" accent1="accent1" accent2="accent2" accent3="accent3" accent4="accent4" accent5="accent5" accent6="accent6" hlink="hlink" folHlink="folHlink"/>
  <p:sldLayoutIdLst>
    <p:sldLayoutId id="2147483662" r:id="rId1"/>
    <p:sldLayoutId id="2147483663" r:id="rId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4.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7" descr="C:\Users\HP\Desktop\图片1.jpg">
            <a:extLst>
              <a:ext uri="{FF2B5EF4-FFF2-40B4-BE49-F238E27FC236}">
                <a16:creationId xmlns:a16="http://schemas.microsoft.com/office/drawing/2014/main" id="{A45E40B5-4306-46F6-8A14-340825667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4120" b="23666"/>
          <a:stretch>
            <a:fillRect/>
          </a:stretch>
        </p:blipFill>
        <p:spPr bwMode="auto">
          <a:xfrm>
            <a:off x="0" y="0"/>
            <a:ext cx="12192000" cy="529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内容占位符 3">
            <a:extLst>
              <a:ext uri="{FF2B5EF4-FFF2-40B4-BE49-F238E27FC236}">
                <a16:creationId xmlns:a16="http://schemas.microsoft.com/office/drawing/2014/main" id="{C98F3902-B8C5-45FD-A9E0-A1D2F5ADBD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933826"/>
            <a:ext cx="1219200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2">
            <a:extLst>
              <a:ext uri="{FF2B5EF4-FFF2-40B4-BE49-F238E27FC236}">
                <a16:creationId xmlns:a16="http://schemas.microsoft.com/office/drawing/2014/main" id="{1A72FF85-7371-4661-A344-51730449B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76" y="101601"/>
            <a:ext cx="3116263"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文本框 1">
            <a:extLst>
              <a:ext uri="{FF2B5EF4-FFF2-40B4-BE49-F238E27FC236}">
                <a16:creationId xmlns:a16="http://schemas.microsoft.com/office/drawing/2014/main" id="{8C21BFBD-962A-463E-8BD7-28CD1E6F6B5B}"/>
              </a:ext>
            </a:extLst>
          </p:cNvPr>
          <p:cNvSpPr txBox="1">
            <a:spLocks noChangeArrowheads="1"/>
          </p:cNvSpPr>
          <p:nvPr/>
        </p:nvSpPr>
        <p:spPr bwMode="auto">
          <a:xfrm>
            <a:off x="1919288" y="2060575"/>
            <a:ext cx="806450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4800" b="1">
                <a:solidFill>
                  <a:srgbClr val="FF0000"/>
                </a:solidFill>
                <a:latin typeface="Times New Roman" panose="02020603050405020304" pitchFamily="18" charset="0"/>
                <a:ea typeface="黑体" panose="02010609060101010101" pitchFamily="49" charset="-122"/>
              </a:rPr>
              <a:t>算法设计与分析</a:t>
            </a:r>
            <a:endParaRPr lang="en-US" altLang="zh-CN" sz="4800" b="1">
              <a:solidFill>
                <a:srgbClr val="FF0000"/>
              </a:solidFill>
              <a:latin typeface="Times New Roman" panose="02020603050405020304" pitchFamily="18" charset="0"/>
              <a:ea typeface="黑体" panose="02010609060101010101" pitchFamily="49" charset="-122"/>
            </a:endParaRPr>
          </a:p>
        </p:txBody>
      </p:sp>
      <p:sp>
        <p:nvSpPr>
          <p:cNvPr id="5126" name="文本框 2">
            <a:extLst>
              <a:ext uri="{FF2B5EF4-FFF2-40B4-BE49-F238E27FC236}">
                <a16:creationId xmlns:a16="http://schemas.microsoft.com/office/drawing/2014/main" id="{39350D25-BA3C-4984-8780-A4F91A9555C2}"/>
              </a:ext>
            </a:extLst>
          </p:cNvPr>
          <p:cNvSpPr txBox="1">
            <a:spLocks noChangeArrowheads="1"/>
          </p:cNvSpPr>
          <p:nvPr/>
        </p:nvSpPr>
        <p:spPr bwMode="auto">
          <a:xfrm>
            <a:off x="5311775" y="3402013"/>
            <a:ext cx="15684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3600" dirty="0">
                <a:latin typeface="Times New Roman" panose="02020603050405020304" pitchFamily="18" charset="0"/>
                <a:ea typeface="华文楷体" panose="02010600040101010101" pitchFamily="2" charset="-122"/>
              </a:rPr>
              <a:t>翟仲毅</a:t>
            </a:r>
            <a:endParaRPr lang="en-US" altLang="zh-CN" sz="3600" dirty="0">
              <a:latin typeface="Times New Roman" panose="02020603050405020304" pitchFamily="18" charset="0"/>
              <a:ea typeface="华文楷体" panose="02010600040101010101"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分支限界法</a:t>
            </a:r>
          </a:p>
        </p:txBody>
      </p:sp>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931699" y="1101031"/>
            <a:ext cx="10382295" cy="4655937"/>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a:lnSpc>
                <a:spcPct val="150000"/>
              </a:lnSpc>
              <a:buClr>
                <a:srgbClr val="666600"/>
              </a:buClr>
              <a:buFont typeface="Wingdings" panose="05000000000000000000" pitchFamily="2" charset="2"/>
              <a:buNone/>
              <a:defRPr/>
            </a:pPr>
            <a:r>
              <a:rPr lang="zh-CN" altLang="en-US" sz="2400" kern="0" dirty="0">
                <a:latin typeface="Cambria" panose="02040503050406030204" pitchFamily="18" charset="0"/>
                <a:ea typeface="华文仿宋" panose="02010600040101010101" pitchFamily="2" charset="-122"/>
              </a:rPr>
              <a:t>注意分支限界的</a:t>
            </a:r>
            <a:r>
              <a:rPr lang="en-US" altLang="zh-CN" sz="2400" kern="0" dirty="0">
                <a:latin typeface="Cambria" panose="02040503050406030204" pitchFamily="18" charset="0"/>
                <a:ea typeface="华文仿宋" panose="02010600040101010101" pitchFamily="2" charset="-122"/>
              </a:rPr>
              <a:t>FIFO</a:t>
            </a:r>
            <a:r>
              <a:rPr lang="zh-CN" altLang="en-US" sz="2400" kern="0" dirty="0">
                <a:latin typeface="Cambria" panose="02040503050406030204" pitchFamily="18" charset="0"/>
                <a:ea typeface="华文仿宋" panose="02010600040101010101" pitchFamily="2" charset="-122"/>
              </a:rPr>
              <a:t>不同于广度优先的</a:t>
            </a:r>
            <a:r>
              <a:rPr lang="en-US" altLang="zh-CN" sz="2400" kern="0" dirty="0">
                <a:latin typeface="Cambria" panose="02040503050406030204" pitchFamily="18" charset="0"/>
                <a:ea typeface="华文仿宋" panose="02010600040101010101" pitchFamily="2" charset="-122"/>
              </a:rPr>
              <a:t>FIFO</a:t>
            </a:r>
            <a:r>
              <a:rPr lang="zh-CN" altLang="en-US" sz="2400" kern="0" dirty="0">
                <a:latin typeface="Cambria" panose="02040503050406030204" pitchFamily="18" charset="0"/>
                <a:ea typeface="华文仿宋" panose="02010600040101010101" pitchFamily="2" charset="-122"/>
              </a:rPr>
              <a:t>在于它不搜索那些不可行</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zh-CN" altLang="en-US" sz="2400" kern="0" dirty="0">
                <a:latin typeface="Cambria" panose="02040503050406030204" pitchFamily="18" charset="0"/>
                <a:ea typeface="华文仿宋" panose="02010600040101010101" pitchFamily="2" charset="-122"/>
              </a:rPr>
              <a:t>的节点。</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en-US" altLang="zh-CN" sz="2400" kern="0" dirty="0">
                <a:solidFill>
                  <a:srgbClr val="00B0F0"/>
                </a:solidFill>
                <a:latin typeface="Cambria" panose="02040503050406030204" pitchFamily="18" charset="0"/>
                <a:ea typeface="华文仿宋" panose="02010600040101010101" pitchFamily="2" charset="-122"/>
              </a:rPr>
              <a:t>2)</a:t>
            </a:r>
            <a:r>
              <a:rPr lang="zh-CN" altLang="en-US" sz="2400" kern="0" dirty="0">
                <a:solidFill>
                  <a:srgbClr val="00B0F0"/>
                </a:solidFill>
                <a:latin typeface="Cambria" panose="02040503050406030204" pitchFamily="18" charset="0"/>
                <a:ea typeface="华文仿宋" panose="02010600040101010101" pitchFamily="2" charset="-122"/>
              </a:rPr>
              <a:t>最小花费，最大收益</a:t>
            </a:r>
            <a:endParaRPr lang="zh-CN" altLang="en-US"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zh-CN" altLang="en-US" sz="2400" kern="0" dirty="0">
                <a:latin typeface="Cambria" panose="02040503050406030204" pitchFamily="18" charset="0"/>
                <a:ea typeface="华文仿宋" panose="02010600040101010101" pitchFamily="2" charset="-122"/>
              </a:rPr>
              <a:t>用一个优先队列代替一个</a:t>
            </a:r>
            <a:r>
              <a:rPr lang="en-US" altLang="zh-CN" sz="2400" kern="0" dirty="0">
                <a:latin typeface="Cambria" panose="02040503050406030204" pitchFamily="18" charset="0"/>
                <a:ea typeface="华文仿宋" panose="02010600040101010101" pitchFamily="2" charset="-122"/>
              </a:rPr>
              <a:t>FIFO</a:t>
            </a:r>
            <a:r>
              <a:rPr lang="zh-CN" altLang="en-US" sz="2400" kern="0" dirty="0">
                <a:latin typeface="Cambria" panose="02040503050406030204" pitchFamily="18" charset="0"/>
                <a:ea typeface="华文仿宋" panose="02010600040101010101" pitchFamily="2" charset="-122"/>
              </a:rPr>
              <a:t>队列。这个方法与每个节点的花费或收益</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zh-CN" altLang="en-US" sz="2400" kern="0" dirty="0">
                <a:latin typeface="Cambria" panose="02040503050406030204" pitchFamily="18" charset="0"/>
                <a:ea typeface="华文仿宋" panose="02010600040101010101" pitchFamily="2" charset="-122"/>
              </a:rPr>
              <a:t>相关。如果我们搜索最小花费的解时，那么活节点表就用一个最小堆来</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zh-CN" altLang="en-US" sz="2400" kern="0" dirty="0">
                <a:latin typeface="Cambria" panose="02040503050406030204" pitchFamily="18" charset="0"/>
                <a:ea typeface="华文仿宋" panose="02010600040101010101" pitchFamily="2" charset="-122"/>
              </a:rPr>
              <a:t>表示。下一个活节点是花费最少的节点。如果我们要得到最大收益的解</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zh-CN" altLang="en-US" sz="2400" kern="0" dirty="0">
                <a:latin typeface="Cambria" panose="02040503050406030204" pitchFamily="18" charset="0"/>
                <a:ea typeface="华文仿宋" panose="02010600040101010101" pitchFamily="2" charset="-122"/>
              </a:rPr>
              <a:t>时，活节点表可用一个最大堆来表示。下一个扩展节点为最大收益的节点。</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endParaRPr lang="zh-CN" altLang="en-US" sz="2400" kern="0" dirty="0">
              <a:latin typeface="Cambria" panose="02040503050406030204" pitchFamily="18" charset="0"/>
              <a:ea typeface="华文仿宋" panose="02010600040101010101" pitchFamily="2" charset="-122"/>
            </a:endParaRPr>
          </a:p>
        </p:txBody>
      </p:sp>
    </p:spTree>
    <p:extLst>
      <p:ext uri="{BB962C8B-B14F-4D97-AF65-F5344CB8AC3E}">
        <p14:creationId xmlns:p14="http://schemas.microsoft.com/office/powerpoint/2010/main" val="18734637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解空间树</a:t>
            </a:r>
          </a:p>
        </p:txBody>
      </p:sp>
      <p:sp>
        <p:nvSpPr>
          <p:cNvPr id="4" name="流程图: 接点 3">
            <a:extLst>
              <a:ext uri="{FF2B5EF4-FFF2-40B4-BE49-F238E27FC236}">
                <a16:creationId xmlns:a16="http://schemas.microsoft.com/office/drawing/2014/main" id="{C8F98FA7-7B7B-CBDB-8A91-7C227C4968C0}"/>
              </a:ext>
            </a:extLst>
          </p:cNvPr>
          <p:cNvSpPr/>
          <p:nvPr/>
        </p:nvSpPr>
        <p:spPr>
          <a:xfrm>
            <a:off x="5554638" y="141520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流程图: 接点 4">
            <a:extLst>
              <a:ext uri="{FF2B5EF4-FFF2-40B4-BE49-F238E27FC236}">
                <a16:creationId xmlns:a16="http://schemas.microsoft.com/office/drawing/2014/main" id="{BAD9B543-355A-3EFE-DC1D-395AEFFCA284}"/>
              </a:ext>
            </a:extLst>
          </p:cNvPr>
          <p:cNvSpPr/>
          <p:nvPr/>
        </p:nvSpPr>
        <p:spPr>
          <a:xfrm>
            <a:off x="3919181" y="2234075"/>
            <a:ext cx="300251" cy="341194"/>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 name="流程图: 接点 7">
            <a:extLst>
              <a:ext uri="{FF2B5EF4-FFF2-40B4-BE49-F238E27FC236}">
                <a16:creationId xmlns:a16="http://schemas.microsoft.com/office/drawing/2014/main" id="{2A3C32A2-E420-7FFF-4815-2C6022DC817F}"/>
              </a:ext>
            </a:extLst>
          </p:cNvPr>
          <p:cNvSpPr/>
          <p:nvPr/>
        </p:nvSpPr>
        <p:spPr>
          <a:xfrm>
            <a:off x="7190095" y="2284508"/>
            <a:ext cx="300251" cy="341194"/>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流程图: 接点 8">
            <a:extLst>
              <a:ext uri="{FF2B5EF4-FFF2-40B4-BE49-F238E27FC236}">
                <a16:creationId xmlns:a16="http://schemas.microsoft.com/office/drawing/2014/main" id="{EB35D07F-7928-838B-5CC0-704B80AEAFD7}"/>
              </a:ext>
            </a:extLst>
          </p:cNvPr>
          <p:cNvSpPr/>
          <p:nvPr/>
        </p:nvSpPr>
        <p:spPr>
          <a:xfrm>
            <a:off x="3101453" y="3285699"/>
            <a:ext cx="300251" cy="341194"/>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流程图: 接点 9">
            <a:extLst>
              <a:ext uri="{FF2B5EF4-FFF2-40B4-BE49-F238E27FC236}">
                <a16:creationId xmlns:a16="http://schemas.microsoft.com/office/drawing/2014/main" id="{44931038-4B8C-C593-F52E-EA39540248E4}"/>
              </a:ext>
            </a:extLst>
          </p:cNvPr>
          <p:cNvSpPr/>
          <p:nvPr/>
        </p:nvSpPr>
        <p:spPr>
          <a:xfrm>
            <a:off x="4736909" y="3285699"/>
            <a:ext cx="300251" cy="341194"/>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流程图: 接点 10">
            <a:extLst>
              <a:ext uri="{FF2B5EF4-FFF2-40B4-BE49-F238E27FC236}">
                <a16:creationId xmlns:a16="http://schemas.microsoft.com/office/drawing/2014/main" id="{07625A84-8636-C55E-83CB-F9E15A06DC81}"/>
              </a:ext>
            </a:extLst>
          </p:cNvPr>
          <p:cNvSpPr/>
          <p:nvPr/>
        </p:nvSpPr>
        <p:spPr>
          <a:xfrm>
            <a:off x="2801202" y="4374108"/>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流程图: 接点 11">
            <a:extLst>
              <a:ext uri="{FF2B5EF4-FFF2-40B4-BE49-F238E27FC236}">
                <a16:creationId xmlns:a16="http://schemas.microsoft.com/office/drawing/2014/main" id="{3C1A2F67-DD62-FEBA-C0EF-74E42B1B2B5F}"/>
              </a:ext>
            </a:extLst>
          </p:cNvPr>
          <p:cNvSpPr/>
          <p:nvPr/>
        </p:nvSpPr>
        <p:spPr>
          <a:xfrm>
            <a:off x="5602565" y="2271216"/>
            <a:ext cx="300251" cy="341194"/>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流程图: 接点 14">
            <a:extLst>
              <a:ext uri="{FF2B5EF4-FFF2-40B4-BE49-F238E27FC236}">
                <a16:creationId xmlns:a16="http://schemas.microsoft.com/office/drawing/2014/main" id="{74C8AEA2-5954-38B7-E700-8C87A8215AA7}"/>
              </a:ext>
            </a:extLst>
          </p:cNvPr>
          <p:cNvSpPr/>
          <p:nvPr/>
        </p:nvSpPr>
        <p:spPr>
          <a:xfrm>
            <a:off x="6554453" y="3390481"/>
            <a:ext cx="300251" cy="341194"/>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流程图: 接点 15">
            <a:extLst>
              <a:ext uri="{FF2B5EF4-FFF2-40B4-BE49-F238E27FC236}">
                <a16:creationId xmlns:a16="http://schemas.microsoft.com/office/drawing/2014/main" id="{60DD56C0-D69E-A5AF-BED8-ABBA4E382282}"/>
              </a:ext>
            </a:extLst>
          </p:cNvPr>
          <p:cNvSpPr/>
          <p:nvPr/>
        </p:nvSpPr>
        <p:spPr>
          <a:xfrm>
            <a:off x="7822444" y="3254992"/>
            <a:ext cx="300251" cy="341194"/>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流程图: 接点 16">
            <a:extLst>
              <a:ext uri="{FF2B5EF4-FFF2-40B4-BE49-F238E27FC236}">
                <a16:creationId xmlns:a16="http://schemas.microsoft.com/office/drawing/2014/main" id="{A4358191-0506-FA55-224E-A5B23791B5F9}"/>
              </a:ext>
            </a:extLst>
          </p:cNvPr>
          <p:cNvSpPr/>
          <p:nvPr/>
        </p:nvSpPr>
        <p:spPr>
          <a:xfrm>
            <a:off x="7455093" y="4384344"/>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流程图: 接点 17">
            <a:extLst>
              <a:ext uri="{FF2B5EF4-FFF2-40B4-BE49-F238E27FC236}">
                <a16:creationId xmlns:a16="http://schemas.microsoft.com/office/drawing/2014/main" id="{D6B7493E-E5C9-0F6F-4463-D7CB8E6AF6E2}"/>
              </a:ext>
            </a:extLst>
          </p:cNvPr>
          <p:cNvSpPr/>
          <p:nvPr/>
        </p:nvSpPr>
        <p:spPr>
          <a:xfrm>
            <a:off x="8272821" y="4411640"/>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9" name="直接连接符 18">
            <a:extLst>
              <a:ext uri="{FF2B5EF4-FFF2-40B4-BE49-F238E27FC236}">
                <a16:creationId xmlns:a16="http://schemas.microsoft.com/office/drawing/2014/main" id="{F02A365A-99F0-78FA-AFD3-C72844785D81}"/>
              </a:ext>
            </a:extLst>
          </p:cNvPr>
          <p:cNvCxnSpPr>
            <a:cxnSpLocks/>
            <a:stCxn id="4" idx="4"/>
            <a:endCxn id="5" idx="7"/>
          </p:cNvCxnSpPr>
          <p:nvPr/>
        </p:nvCxnSpPr>
        <p:spPr>
          <a:xfrm flipH="1">
            <a:off x="4175461" y="1756403"/>
            <a:ext cx="1529303" cy="527639"/>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252EBBB0-39D2-3CCC-9E46-264D4312A894}"/>
              </a:ext>
            </a:extLst>
          </p:cNvPr>
          <p:cNvCxnSpPr>
            <a:stCxn id="4" idx="4"/>
            <a:endCxn id="8" idx="1"/>
          </p:cNvCxnSpPr>
          <p:nvPr/>
        </p:nvCxnSpPr>
        <p:spPr>
          <a:xfrm>
            <a:off x="5704764" y="1756403"/>
            <a:ext cx="1529302" cy="57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62FE70B-3CA4-2D17-7CD1-C48E5D6DCEDB}"/>
              </a:ext>
            </a:extLst>
          </p:cNvPr>
          <p:cNvCxnSpPr>
            <a:cxnSpLocks/>
            <a:stCxn id="5" idx="4"/>
            <a:endCxn id="9" idx="7"/>
          </p:cNvCxnSpPr>
          <p:nvPr/>
        </p:nvCxnSpPr>
        <p:spPr>
          <a:xfrm flipH="1">
            <a:off x="3357733" y="2575269"/>
            <a:ext cx="711574" cy="760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8CB40AE-D9A6-A925-B92E-205D24ED06BE}"/>
              </a:ext>
            </a:extLst>
          </p:cNvPr>
          <p:cNvCxnSpPr>
            <a:cxnSpLocks/>
          </p:cNvCxnSpPr>
          <p:nvPr/>
        </p:nvCxnSpPr>
        <p:spPr>
          <a:xfrm>
            <a:off x="5779651" y="2559943"/>
            <a:ext cx="951888" cy="878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5F2913D-1BF0-CF1D-9CA9-9CECABD895EE}"/>
              </a:ext>
            </a:extLst>
          </p:cNvPr>
          <p:cNvCxnSpPr>
            <a:cxnSpLocks/>
            <a:endCxn id="16" idx="7"/>
          </p:cNvCxnSpPr>
          <p:nvPr/>
        </p:nvCxnSpPr>
        <p:spPr>
          <a:xfrm>
            <a:off x="7346480" y="2621806"/>
            <a:ext cx="732244" cy="683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58AEBD0-DB8B-1D7A-BB42-090D138DC988}"/>
              </a:ext>
            </a:extLst>
          </p:cNvPr>
          <p:cNvCxnSpPr>
            <a:cxnSpLocks/>
            <a:endCxn id="11" idx="0"/>
          </p:cNvCxnSpPr>
          <p:nvPr/>
        </p:nvCxnSpPr>
        <p:spPr>
          <a:xfrm flipH="1">
            <a:off x="2951328" y="3614438"/>
            <a:ext cx="300250" cy="759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08018F9-386F-91BD-28B7-420AA558C1B1}"/>
              </a:ext>
            </a:extLst>
          </p:cNvPr>
          <p:cNvCxnSpPr>
            <a:cxnSpLocks/>
          </p:cNvCxnSpPr>
          <p:nvPr/>
        </p:nvCxnSpPr>
        <p:spPr>
          <a:xfrm>
            <a:off x="5724528" y="1813869"/>
            <a:ext cx="24207" cy="4701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CB492DD7-0414-EF57-E85F-27D5D057DC07}"/>
              </a:ext>
            </a:extLst>
          </p:cNvPr>
          <p:cNvCxnSpPr>
            <a:cxnSpLocks/>
            <a:endCxn id="17" idx="0"/>
          </p:cNvCxnSpPr>
          <p:nvPr/>
        </p:nvCxnSpPr>
        <p:spPr>
          <a:xfrm flipH="1">
            <a:off x="7605219" y="3626893"/>
            <a:ext cx="382500" cy="75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2B347AE-EFD1-CCA7-E989-6CEE8A7CCA1E}"/>
              </a:ext>
            </a:extLst>
          </p:cNvPr>
          <p:cNvCxnSpPr>
            <a:cxnSpLocks/>
            <a:endCxn id="18" idx="0"/>
          </p:cNvCxnSpPr>
          <p:nvPr/>
        </p:nvCxnSpPr>
        <p:spPr>
          <a:xfrm>
            <a:off x="7987719" y="3626893"/>
            <a:ext cx="435228" cy="78474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36B70E84-3B4C-F7FE-1513-351B1A241C83}"/>
                  </a:ext>
                </a:extLst>
              </p:cNvPr>
              <p:cNvSpPr txBox="1"/>
              <p:nvPr/>
            </p:nvSpPr>
            <p:spPr>
              <a:xfrm>
                <a:off x="1882499" y="1607157"/>
                <a:ext cx="609578"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p:sp>
            <p:nvSpPr>
              <p:cNvPr id="32" name="文本框 31">
                <a:extLst>
                  <a:ext uri="{FF2B5EF4-FFF2-40B4-BE49-F238E27FC236}">
                    <a16:creationId xmlns:a16="http://schemas.microsoft.com/office/drawing/2014/main" id="{36B70E84-3B4C-F7FE-1513-351B1A241C83}"/>
                  </a:ext>
                </a:extLst>
              </p:cNvPr>
              <p:cNvSpPr txBox="1">
                <a:spLocks noRot="1" noChangeAspect="1" noMove="1" noResize="1" noEditPoints="1" noAdjustHandles="1" noChangeArrowheads="1" noChangeShapeType="1" noTextEdit="1"/>
              </p:cNvSpPr>
              <p:nvPr/>
            </p:nvSpPr>
            <p:spPr>
              <a:xfrm>
                <a:off x="1882499" y="1607157"/>
                <a:ext cx="609578" cy="2585323"/>
              </a:xfrm>
              <a:prstGeom prst="rect">
                <a:avLst/>
              </a:prstGeom>
              <a:blipFill>
                <a:blip r:embed="rId3"/>
                <a:stretch>
                  <a:fillRect/>
                </a:stretch>
              </a:blipFill>
            </p:spPr>
            <p:txBody>
              <a:bodyPr/>
              <a:lstStyle/>
              <a:p>
                <a:r>
                  <a:rPr lang="zh-CN" altLang="en-US">
                    <a:noFill/>
                  </a:rPr>
                  <a:t> </a:t>
                </a:r>
              </a:p>
            </p:txBody>
          </p:sp>
        </mc:Fallback>
      </mc:AlternateContent>
      <p:sp>
        <p:nvSpPr>
          <p:cNvPr id="35" name="流程图: 接点 34">
            <a:extLst>
              <a:ext uri="{FF2B5EF4-FFF2-40B4-BE49-F238E27FC236}">
                <a16:creationId xmlns:a16="http://schemas.microsoft.com/office/drawing/2014/main" id="{958BB2E1-A920-7ED6-F08E-AD0E6756F504}"/>
              </a:ext>
            </a:extLst>
          </p:cNvPr>
          <p:cNvSpPr/>
          <p:nvPr/>
        </p:nvSpPr>
        <p:spPr>
          <a:xfrm>
            <a:off x="4440400" y="4362476"/>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6" name="流程图: 接点 35">
            <a:extLst>
              <a:ext uri="{FF2B5EF4-FFF2-40B4-BE49-F238E27FC236}">
                <a16:creationId xmlns:a16="http://schemas.microsoft.com/office/drawing/2014/main" id="{B24DA3C5-CF9E-5A3E-85F7-13B40DF5CFC9}"/>
              </a:ext>
            </a:extLst>
          </p:cNvPr>
          <p:cNvSpPr/>
          <p:nvPr/>
        </p:nvSpPr>
        <p:spPr>
          <a:xfrm>
            <a:off x="5258128" y="4335180"/>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37" name="直接连接符 36">
            <a:extLst>
              <a:ext uri="{FF2B5EF4-FFF2-40B4-BE49-F238E27FC236}">
                <a16:creationId xmlns:a16="http://schemas.microsoft.com/office/drawing/2014/main" id="{7CFD26E5-1DFE-E78B-27DF-D0CFE8BDC79D}"/>
              </a:ext>
            </a:extLst>
          </p:cNvPr>
          <p:cNvCxnSpPr>
            <a:cxnSpLocks/>
            <a:endCxn id="35" idx="0"/>
          </p:cNvCxnSpPr>
          <p:nvPr/>
        </p:nvCxnSpPr>
        <p:spPr>
          <a:xfrm flipH="1">
            <a:off x="4590526" y="3602806"/>
            <a:ext cx="300250" cy="759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DF143D1-D311-34E2-158F-6991526B97B2}"/>
              </a:ext>
            </a:extLst>
          </p:cNvPr>
          <p:cNvCxnSpPr>
            <a:cxnSpLocks/>
            <a:endCxn id="36" idx="7"/>
          </p:cNvCxnSpPr>
          <p:nvPr/>
        </p:nvCxnSpPr>
        <p:spPr>
          <a:xfrm>
            <a:off x="4890776" y="3602806"/>
            <a:ext cx="623632" cy="782341"/>
          </a:xfrm>
          <a:prstGeom prst="line">
            <a:avLst/>
          </a:prstGeom>
        </p:spPr>
        <p:style>
          <a:lnRef idx="1">
            <a:schemeClr val="accent1"/>
          </a:lnRef>
          <a:fillRef idx="0">
            <a:schemeClr val="accent1"/>
          </a:fillRef>
          <a:effectRef idx="0">
            <a:schemeClr val="accent1"/>
          </a:effectRef>
          <a:fontRef idx="minor">
            <a:schemeClr val="tx1"/>
          </a:fontRef>
        </p:style>
      </p:cxnSp>
      <p:sp>
        <p:nvSpPr>
          <p:cNvPr id="59" name="流程图: 接点 58">
            <a:extLst>
              <a:ext uri="{FF2B5EF4-FFF2-40B4-BE49-F238E27FC236}">
                <a16:creationId xmlns:a16="http://schemas.microsoft.com/office/drawing/2014/main" id="{10E1D23E-8C65-7AC3-FDF2-6E5765D9A3DA}"/>
              </a:ext>
            </a:extLst>
          </p:cNvPr>
          <p:cNvSpPr/>
          <p:nvPr/>
        </p:nvSpPr>
        <p:spPr>
          <a:xfrm>
            <a:off x="6105751" y="4420868"/>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60" name="直接连接符 59">
            <a:extLst>
              <a:ext uri="{FF2B5EF4-FFF2-40B4-BE49-F238E27FC236}">
                <a16:creationId xmlns:a16="http://schemas.microsoft.com/office/drawing/2014/main" id="{B7A1BBCD-F1D9-D830-7999-CFDEDCA00C2B}"/>
              </a:ext>
            </a:extLst>
          </p:cNvPr>
          <p:cNvCxnSpPr>
            <a:cxnSpLocks/>
          </p:cNvCxnSpPr>
          <p:nvPr/>
        </p:nvCxnSpPr>
        <p:spPr>
          <a:xfrm flipH="1">
            <a:off x="6308894" y="3731675"/>
            <a:ext cx="382500" cy="75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AEE16CA1-C8D6-4412-E72D-27E11B6C3FD8}"/>
              </a:ext>
            </a:extLst>
          </p:cNvPr>
          <p:cNvCxnSpPr>
            <a:cxnSpLocks/>
          </p:cNvCxnSpPr>
          <p:nvPr/>
        </p:nvCxnSpPr>
        <p:spPr>
          <a:xfrm>
            <a:off x="6704578" y="3697546"/>
            <a:ext cx="285102" cy="774511"/>
          </a:xfrm>
          <a:prstGeom prst="line">
            <a:avLst/>
          </a:prstGeom>
        </p:spPr>
        <p:style>
          <a:lnRef idx="1">
            <a:schemeClr val="accent1"/>
          </a:lnRef>
          <a:fillRef idx="0">
            <a:schemeClr val="accent1"/>
          </a:fillRef>
          <a:effectRef idx="0">
            <a:schemeClr val="accent1"/>
          </a:effectRef>
          <a:fontRef idx="minor">
            <a:schemeClr val="tx1"/>
          </a:fontRef>
        </p:style>
      </p:cxnSp>
      <p:sp>
        <p:nvSpPr>
          <p:cNvPr id="69" name="流程图: 接点 68">
            <a:extLst>
              <a:ext uri="{FF2B5EF4-FFF2-40B4-BE49-F238E27FC236}">
                <a16:creationId xmlns:a16="http://schemas.microsoft.com/office/drawing/2014/main" id="{DF5C49B7-46D1-FAB0-A20E-F2897A69CC2A}"/>
              </a:ext>
            </a:extLst>
          </p:cNvPr>
          <p:cNvSpPr/>
          <p:nvPr/>
        </p:nvSpPr>
        <p:spPr>
          <a:xfrm>
            <a:off x="6773353" y="4437928"/>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72" name="直接连接符 71">
            <a:extLst>
              <a:ext uri="{FF2B5EF4-FFF2-40B4-BE49-F238E27FC236}">
                <a16:creationId xmlns:a16="http://schemas.microsoft.com/office/drawing/2014/main" id="{999B1CAF-3C68-0DFA-F0C1-7A5D4B0C5E58}"/>
              </a:ext>
            </a:extLst>
          </p:cNvPr>
          <p:cNvCxnSpPr>
            <a:stCxn id="12" idx="3"/>
            <a:endCxn id="10" idx="7"/>
          </p:cNvCxnSpPr>
          <p:nvPr/>
        </p:nvCxnSpPr>
        <p:spPr>
          <a:xfrm flipH="1">
            <a:off x="4993189" y="2562443"/>
            <a:ext cx="653347" cy="773223"/>
          </a:xfrm>
          <a:prstGeom prst="line">
            <a:avLst/>
          </a:prstGeom>
        </p:spPr>
        <p:style>
          <a:lnRef idx="1">
            <a:schemeClr val="accent1"/>
          </a:lnRef>
          <a:fillRef idx="0">
            <a:schemeClr val="accent1"/>
          </a:fillRef>
          <a:effectRef idx="0">
            <a:schemeClr val="accent1"/>
          </a:effectRef>
          <a:fontRef idx="minor">
            <a:schemeClr val="tx1"/>
          </a:fontRef>
        </p:style>
      </p:cxnSp>
      <p:sp>
        <p:nvSpPr>
          <p:cNvPr id="73" name="流程图: 接点 72">
            <a:extLst>
              <a:ext uri="{FF2B5EF4-FFF2-40B4-BE49-F238E27FC236}">
                <a16:creationId xmlns:a16="http://schemas.microsoft.com/office/drawing/2014/main" id="{9E301E37-2939-459F-BF1C-ADD437DB6736}"/>
              </a:ext>
            </a:extLst>
          </p:cNvPr>
          <p:cNvSpPr/>
          <p:nvPr/>
        </p:nvSpPr>
        <p:spPr>
          <a:xfrm>
            <a:off x="3525409" y="4374108"/>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74" name="直接连接符 73">
            <a:extLst>
              <a:ext uri="{FF2B5EF4-FFF2-40B4-BE49-F238E27FC236}">
                <a16:creationId xmlns:a16="http://schemas.microsoft.com/office/drawing/2014/main" id="{131E4312-7EE0-BD1E-F747-8BD9DDAA421E}"/>
              </a:ext>
            </a:extLst>
          </p:cNvPr>
          <p:cNvCxnSpPr>
            <a:cxnSpLocks/>
            <a:endCxn id="73" idx="0"/>
          </p:cNvCxnSpPr>
          <p:nvPr/>
        </p:nvCxnSpPr>
        <p:spPr>
          <a:xfrm>
            <a:off x="3240307" y="3589361"/>
            <a:ext cx="435228" cy="784747"/>
          </a:xfrm>
          <a:prstGeom prst="line">
            <a:avLst/>
          </a:prstGeom>
        </p:spPr>
        <p:style>
          <a:lnRef idx="1">
            <a:schemeClr val="accent1"/>
          </a:lnRef>
          <a:fillRef idx="0">
            <a:schemeClr val="accent1"/>
          </a:fillRef>
          <a:effectRef idx="0">
            <a:schemeClr val="accent1"/>
          </a:effectRef>
          <a:fontRef idx="minor">
            <a:schemeClr val="tx1"/>
          </a:fontRef>
        </p:style>
      </p:cxnSp>
      <p:sp>
        <p:nvSpPr>
          <p:cNvPr id="75" name="流程图: 接点 74">
            <a:extLst>
              <a:ext uri="{FF2B5EF4-FFF2-40B4-BE49-F238E27FC236}">
                <a16:creationId xmlns:a16="http://schemas.microsoft.com/office/drawing/2014/main" id="{36C9B46D-A7E0-74AA-1A3D-5367065287E0}"/>
              </a:ext>
            </a:extLst>
          </p:cNvPr>
          <p:cNvSpPr/>
          <p:nvPr/>
        </p:nvSpPr>
        <p:spPr>
          <a:xfrm>
            <a:off x="9774071" y="1268838"/>
            <a:ext cx="300251" cy="341194"/>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6" name="流程图: 接点 75">
            <a:extLst>
              <a:ext uri="{FF2B5EF4-FFF2-40B4-BE49-F238E27FC236}">
                <a16:creationId xmlns:a16="http://schemas.microsoft.com/office/drawing/2014/main" id="{230DF98B-7F2D-0AEF-A70F-880689631447}"/>
              </a:ext>
            </a:extLst>
          </p:cNvPr>
          <p:cNvSpPr/>
          <p:nvPr/>
        </p:nvSpPr>
        <p:spPr>
          <a:xfrm>
            <a:off x="9771247" y="2441813"/>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7" name="流程图: 接点 76">
            <a:extLst>
              <a:ext uri="{FF2B5EF4-FFF2-40B4-BE49-F238E27FC236}">
                <a16:creationId xmlns:a16="http://schemas.microsoft.com/office/drawing/2014/main" id="{65603290-610B-3B6A-E087-92734AE848CD}"/>
              </a:ext>
            </a:extLst>
          </p:cNvPr>
          <p:cNvSpPr/>
          <p:nvPr/>
        </p:nvSpPr>
        <p:spPr>
          <a:xfrm>
            <a:off x="9771248" y="1813869"/>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8" name="文本框 77">
            <a:extLst>
              <a:ext uri="{FF2B5EF4-FFF2-40B4-BE49-F238E27FC236}">
                <a16:creationId xmlns:a16="http://schemas.microsoft.com/office/drawing/2014/main" id="{EEB7DFEA-E5DE-E09F-7DF6-FF7F33133E6C}"/>
              </a:ext>
            </a:extLst>
          </p:cNvPr>
          <p:cNvSpPr txBox="1"/>
          <p:nvPr/>
        </p:nvSpPr>
        <p:spPr>
          <a:xfrm>
            <a:off x="10309501" y="1216474"/>
            <a:ext cx="1321559"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扩展节点</a:t>
            </a:r>
          </a:p>
        </p:txBody>
      </p:sp>
      <p:sp>
        <p:nvSpPr>
          <p:cNvPr id="79" name="文本框 78">
            <a:extLst>
              <a:ext uri="{FF2B5EF4-FFF2-40B4-BE49-F238E27FC236}">
                <a16:creationId xmlns:a16="http://schemas.microsoft.com/office/drawing/2014/main" id="{96075189-08C6-E00D-ED99-D1AA992B28C9}"/>
              </a:ext>
            </a:extLst>
          </p:cNvPr>
          <p:cNvSpPr txBox="1"/>
          <p:nvPr/>
        </p:nvSpPr>
        <p:spPr>
          <a:xfrm>
            <a:off x="10309500" y="1813869"/>
            <a:ext cx="1321559"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死节点</a:t>
            </a:r>
          </a:p>
        </p:txBody>
      </p:sp>
      <p:sp>
        <p:nvSpPr>
          <p:cNvPr id="80" name="文本框 79">
            <a:extLst>
              <a:ext uri="{FF2B5EF4-FFF2-40B4-BE49-F238E27FC236}">
                <a16:creationId xmlns:a16="http://schemas.microsoft.com/office/drawing/2014/main" id="{27B89BA7-3B8E-42D1-1D45-6FCB215A28A0}"/>
              </a:ext>
            </a:extLst>
          </p:cNvPr>
          <p:cNvSpPr txBox="1"/>
          <p:nvPr/>
        </p:nvSpPr>
        <p:spPr>
          <a:xfrm>
            <a:off x="10309499" y="2390603"/>
            <a:ext cx="1321559"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活节点</a:t>
            </a:r>
          </a:p>
        </p:txBody>
      </p:sp>
      <p:sp>
        <p:nvSpPr>
          <p:cNvPr id="81" name="流程图: 接点 80">
            <a:extLst>
              <a:ext uri="{FF2B5EF4-FFF2-40B4-BE49-F238E27FC236}">
                <a16:creationId xmlns:a16="http://schemas.microsoft.com/office/drawing/2014/main" id="{7FF82C31-5A6B-9910-B967-FDF6A4739CAD}"/>
              </a:ext>
            </a:extLst>
          </p:cNvPr>
          <p:cNvSpPr/>
          <p:nvPr/>
        </p:nvSpPr>
        <p:spPr>
          <a:xfrm>
            <a:off x="5554637" y="1435486"/>
            <a:ext cx="300251" cy="341194"/>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2" name="流程图: 接点 81">
            <a:extLst>
              <a:ext uri="{FF2B5EF4-FFF2-40B4-BE49-F238E27FC236}">
                <a16:creationId xmlns:a16="http://schemas.microsoft.com/office/drawing/2014/main" id="{99414308-0626-BCB9-4BF5-0E332B9FF14B}"/>
              </a:ext>
            </a:extLst>
          </p:cNvPr>
          <p:cNvSpPr/>
          <p:nvPr/>
        </p:nvSpPr>
        <p:spPr>
          <a:xfrm>
            <a:off x="3919180" y="2252646"/>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3" name="流程图: 接点 82">
            <a:extLst>
              <a:ext uri="{FF2B5EF4-FFF2-40B4-BE49-F238E27FC236}">
                <a16:creationId xmlns:a16="http://schemas.microsoft.com/office/drawing/2014/main" id="{E001A5B2-EE29-60E7-7F55-89C35C1185FA}"/>
              </a:ext>
            </a:extLst>
          </p:cNvPr>
          <p:cNvSpPr/>
          <p:nvPr/>
        </p:nvSpPr>
        <p:spPr>
          <a:xfrm>
            <a:off x="5598608" y="2265465"/>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4" name="流程图: 接点 83">
            <a:extLst>
              <a:ext uri="{FF2B5EF4-FFF2-40B4-BE49-F238E27FC236}">
                <a16:creationId xmlns:a16="http://schemas.microsoft.com/office/drawing/2014/main" id="{9C45B5F6-6F23-9C8C-C845-D03B72210A78}"/>
              </a:ext>
            </a:extLst>
          </p:cNvPr>
          <p:cNvSpPr/>
          <p:nvPr/>
        </p:nvSpPr>
        <p:spPr>
          <a:xfrm>
            <a:off x="7175897" y="2291753"/>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5" name="流程图: 接点 84">
            <a:extLst>
              <a:ext uri="{FF2B5EF4-FFF2-40B4-BE49-F238E27FC236}">
                <a16:creationId xmlns:a16="http://schemas.microsoft.com/office/drawing/2014/main" id="{45CBA19E-5902-CE1E-1796-122DF9B08864}"/>
              </a:ext>
            </a:extLst>
          </p:cNvPr>
          <p:cNvSpPr/>
          <p:nvPr/>
        </p:nvSpPr>
        <p:spPr>
          <a:xfrm>
            <a:off x="5586505" y="1420960"/>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6" name="流程图: 接点 85">
            <a:extLst>
              <a:ext uri="{FF2B5EF4-FFF2-40B4-BE49-F238E27FC236}">
                <a16:creationId xmlns:a16="http://schemas.microsoft.com/office/drawing/2014/main" id="{DCF55A30-AF70-1CE2-82BF-536C66602A80}"/>
              </a:ext>
            </a:extLst>
          </p:cNvPr>
          <p:cNvSpPr/>
          <p:nvPr/>
        </p:nvSpPr>
        <p:spPr>
          <a:xfrm>
            <a:off x="3949765" y="2266121"/>
            <a:ext cx="300251" cy="341194"/>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7" name="流程图: 接点 86">
            <a:extLst>
              <a:ext uri="{FF2B5EF4-FFF2-40B4-BE49-F238E27FC236}">
                <a16:creationId xmlns:a16="http://schemas.microsoft.com/office/drawing/2014/main" id="{6F1FF3CA-F726-2ED4-F745-4F18403EB857}"/>
              </a:ext>
            </a:extLst>
          </p:cNvPr>
          <p:cNvSpPr/>
          <p:nvPr/>
        </p:nvSpPr>
        <p:spPr>
          <a:xfrm>
            <a:off x="3084442" y="3304959"/>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8" name="流程图: 接点 87">
            <a:extLst>
              <a:ext uri="{FF2B5EF4-FFF2-40B4-BE49-F238E27FC236}">
                <a16:creationId xmlns:a16="http://schemas.microsoft.com/office/drawing/2014/main" id="{08A5E0F6-3853-9BA3-72BB-F613DF116450}"/>
              </a:ext>
            </a:extLst>
          </p:cNvPr>
          <p:cNvSpPr/>
          <p:nvPr/>
        </p:nvSpPr>
        <p:spPr>
          <a:xfrm>
            <a:off x="3940041" y="2271216"/>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9" name="流程图: 接点 88">
            <a:extLst>
              <a:ext uri="{FF2B5EF4-FFF2-40B4-BE49-F238E27FC236}">
                <a16:creationId xmlns:a16="http://schemas.microsoft.com/office/drawing/2014/main" id="{D532D926-6FC4-78CA-6B00-27A093F5BBBD}"/>
              </a:ext>
            </a:extLst>
          </p:cNvPr>
          <p:cNvSpPr/>
          <p:nvPr/>
        </p:nvSpPr>
        <p:spPr>
          <a:xfrm>
            <a:off x="5598608" y="2279991"/>
            <a:ext cx="300251" cy="341194"/>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0" name="流程图: 接点 89">
            <a:extLst>
              <a:ext uri="{FF2B5EF4-FFF2-40B4-BE49-F238E27FC236}">
                <a16:creationId xmlns:a16="http://schemas.microsoft.com/office/drawing/2014/main" id="{8B8139C2-F18C-33B4-B513-3352962FA527}"/>
              </a:ext>
            </a:extLst>
          </p:cNvPr>
          <p:cNvSpPr/>
          <p:nvPr/>
        </p:nvSpPr>
        <p:spPr>
          <a:xfrm>
            <a:off x="4737394" y="3267351"/>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91" name="流程图: 接点 90">
            <a:extLst>
              <a:ext uri="{FF2B5EF4-FFF2-40B4-BE49-F238E27FC236}">
                <a16:creationId xmlns:a16="http://schemas.microsoft.com/office/drawing/2014/main" id="{2CAE8901-A4FD-E559-5B0E-036D70A2B755}"/>
              </a:ext>
            </a:extLst>
          </p:cNvPr>
          <p:cNvSpPr/>
          <p:nvPr/>
        </p:nvSpPr>
        <p:spPr>
          <a:xfrm>
            <a:off x="6554452" y="3356352"/>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92" name="流程图: 接点 91">
            <a:extLst>
              <a:ext uri="{FF2B5EF4-FFF2-40B4-BE49-F238E27FC236}">
                <a16:creationId xmlns:a16="http://schemas.microsoft.com/office/drawing/2014/main" id="{D43B4723-52D0-A0D6-73AB-DAC3E2AB7DB0}"/>
              </a:ext>
            </a:extLst>
          </p:cNvPr>
          <p:cNvSpPr/>
          <p:nvPr/>
        </p:nvSpPr>
        <p:spPr>
          <a:xfrm>
            <a:off x="5594651" y="2273092"/>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93" name="流程图: 接点 92">
            <a:extLst>
              <a:ext uri="{FF2B5EF4-FFF2-40B4-BE49-F238E27FC236}">
                <a16:creationId xmlns:a16="http://schemas.microsoft.com/office/drawing/2014/main" id="{DBD03FA9-0D20-77B7-982A-8325EFFF21B7}"/>
              </a:ext>
            </a:extLst>
          </p:cNvPr>
          <p:cNvSpPr/>
          <p:nvPr/>
        </p:nvSpPr>
        <p:spPr>
          <a:xfrm>
            <a:off x="7197882" y="2265465"/>
            <a:ext cx="300251" cy="341194"/>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4" name="流程图: 接点 93">
            <a:extLst>
              <a:ext uri="{FF2B5EF4-FFF2-40B4-BE49-F238E27FC236}">
                <a16:creationId xmlns:a16="http://schemas.microsoft.com/office/drawing/2014/main" id="{3EABF00B-FED2-9747-FFC2-BA0EDC30B28D}"/>
              </a:ext>
            </a:extLst>
          </p:cNvPr>
          <p:cNvSpPr/>
          <p:nvPr/>
        </p:nvSpPr>
        <p:spPr>
          <a:xfrm>
            <a:off x="7822444" y="3261612"/>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95" name="流程图: 接点 94">
            <a:extLst>
              <a:ext uri="{FF2B5EF4-FFF2-40B4-BE49-F238E27FC236}">
                <a16:creationId xmlns:a16="http://schemas.microsoft.com/office/drawing/2014/main" id="{8ECC194E-262D-9CFA-A3CC-ABBA3566526B}"/>
              </a:ext>
            </a:extLst>
          </p:cNvPr>
          <p:cNvSpPr/>
          <p:nvPr/>
        </p:nvSpPr>
        <p:spPr>
          <a:xfrm>
            <a:off x="7166757" y="2260138"/>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96" name="流程图: 接点 95">
            <a:extLst>
              <a:ext uri="{FF2B5EF4-FFF2-40B4-BE49-F238E27FC236}">
                <a16:creationId xmlns:a16="http://schemas.microsoft.com/office/drawing/2014/main" id="{22AC6FD4-3B73-F245-08D6-DAAE0BD6D0AF}"/>
              </a:ext>
            </a:extLst>
          </p:cNvPr>
          <p:cNvSpPr/>
          <p:nvPr/>
        </p:nvSpPr>
        <p:spPr>
          <a:xfrm>
            <a:off x="3101452" y="3317095"/>
            <a:ext cx="300251" cy="341194"/>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7" name="流程图: 接点 96">
            <a:extLst>
              <a:ext uri="{FF2B5EF4-FFF2-40B4-BE49-F238E27FC236}">
                <a16:creationId xmlns:a16="http://schemas.microsoft.com/office/drawing/2014/main" id="{74004E1F-512D-1429-886A-029A3B9E3573}"/>
              </a:ext>
            </a:extLst>
          </p:cNvPr>
          <p:cNvSpPr/>
          <p:nvPr/>
        </p:nvSpPr>
        <p:spPr>
          <a:xfrm>
            <a:off x="2788018" y="4374108"/>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98" name="流程图: 接点 97">
            <a:extLst>
              <a:ext uri="{FF2B5EF4-FFF2-40B4-BE49-F238E27FC236}">
                <a16:creationId xmlns:a16="http://schemas.microsoft.com/office/drawing/2014/main" id="{5B853388-C051-6CC5-5584-B6BB577427B1}"/>
              </a:ext>
            </a:extLst>
          </p:cNvPr>
          <p:cNvSpPr/>
          <p:nvPr/>
        </p:nvSpPr>
        <p:spPr>
          <a:xfrm>
            <a:off x="3538533" y="4384344"/>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99" name="流程图: 接点 98">
            <a:extLst>
              <a:ext uri="{FF2B5EF4-FFF2-40B4-BE49-F238E27FC236}">
                <a16:creationId xmlns:a16="http://schemas.microsoft.com/office/drawing/2014/main" id="{247621BE-E12E-0D91-4AAE-B17E77886AA0}"/>
              </a:ext>
            </a:extLst>
          </p:cNvPr>
          <p:cNvSpPr/>
          <p:nvPr/>
        </p:nvSpPr>
        <p:spPr>
          <a:xfrm>
            <a:off x="3097710" y="3282631"/>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00" name="流程图: 接点 99">
            <a:extLst>
              <a:ext uri="{FF2B5EF4-FFF2-40B4-BE49-F238E27FC236}">
                <a16:creationId xmlns:a16="http://schemas.microsoft.com/office/drawing/2014/main" id="{1EC4652A-4D73-F992-D803-BFE3B732E61F}"/>
              </a:ext>
            </a:extLst>
          </p:cNvPr>
          <p:cNvSpPr/>
          <p:nvPr/>
        </p:nvSpPr>
        <p:spPr>
          <a:xfrm>
            <a:off x="4740651" y="3318401"/>
            <a:ext cx="300251" cy="341194"/>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1" name="流程图: 接点 100">
            <a:extLst>
              <a:ext uri="{FF2B5EF4-FFF2-40B4-BE49-F238E27FC236}">
                <a16:creationId xmlns:a16="http://schemas.microsoft.com/office/drawing/2014/main" id="{BCE86D99-BEFF-7A21-59BA-6A16E3F2D884}"/>
              </a:ext>
            </a:extLst>
          </p:cNvPr>
          <p:cNvSpPr/>
          <p:nvPr/>
        </p:nvSpPr>
        <p:spPr>
          <a:xfrm>
            <a:off x="4406462" y="4374108"/>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02" name="流程图: 接点 101">
            <a:extLst>
              <a:ext uri="{FF2B5EF4-FFF2-40B4-BE49-F238E27FC236}">
                <a16:creationId xmlns:a16="http://schemas.microsoft.com/office/drawing/2014/main" id="{1E1A8316-1A46-A8B9-A489-BB4BD155907C}"/>
              </a:ext>
            </a:extLst>
          </p:cNvPr>
          <p:cNvSpPr/>
          <p:nvPr/>
        </p:nvSpPr>
        <p:spPr>
          <a:xfrm>
            <a:off x="5273075" y="4318529"/>
            <a:ext cx="300251" cy="341194"/>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03" name="流程图: 接点 102">
            <a:extLst>
              <a:ext uri="{FF2B5EF4-FFF2-40B4-BE49-F238E27FC236}">
                <a16:creationId xmlns:a16="http://schemas.microsoft.com/office/drawing/2014/main" id="{706ED1E4-DEFE-2559-C06E-381356C867BA}"/>
              </a:ext>
            </a:extLst>
          </p:cNvPr>
          <p:cNvSpPr/>
          <p:nvPr/>
        </p:nvSpPr>
        <p:spPr>
          <a:xfrm>
            <a:off x="4766368" y="3285699"/>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04" name="流程图: 接点 103">
            <a:extLst>
              <a:ext uri="{FF2B5EF4-FFF2-40B4-BE49-F238E27FC236}">
                <a16:creationId xmlns:a16="http://schemas.microsoft.com/office/drawing/2014/main" id="{0ED6162B-7B4C-520D-27AB-854A457CBB02}"/>
              </a:ext>
            </a:extLst>
          </p:cNvPr>
          <p:cNvSpPr/>
          <p:nvPr/>
        </p:nvSpPr>
        <p:spPr>
          <a:xfrm>
            <a:off x="6567636" y="3395729"/>
            <a:ext cx="300251" cy="341194"/>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5" name="流程图: 接点 104">
            <a:extLst>
              <a:ext uri="{FF2B5EF4-FFF2-40B4-BE49-F238E27FC236}">
                <a16:creationId xmlns:a16="http://schemas.microsoft.com/office/drawing/2014/main" id="{B0B9643F-AFD5-F3D2-A00A-4AA5E06A6766}"/>
              </a:ext>
            </a:extLst>
          </p:cNvPr>
          <p:cNvSpPr/>
          <p:nvPr/>
        </p:nvSpPr>
        <p:spPr>
          <a:xfrm>
            <a:off x="6074844" y="4433120"/>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06" name="流程图: 接点 105">
            <a:extLst>
              <a:ext uri="{FF2B5EF4-FFF2-40B4-BE49-F238E27FC236}">
                <a16:creationId xmlns:a16="http://schemas.microsoft.com/office/drawing/2014/main" id="{9B343659-5F76-7D87-7456-64F701BC384C}"/>
              </a:ext>
            </a:extLst>
          </p:cNvPr>
          <p:cNvSpPr/>
          <p:nvPr/>
        </p:nvSpPr>
        <p:spPr>
          <a:xfrm>
            <a:off x="6786194" y="4433120"/>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07" name="流程图: 接点 106">
            <a:extLst>
              <a:ext uri="{FF2B5EF4-FFF2-40B4-BE49-F238E27FC236}">
                <a16:creationId xmlns:a16="http://schemas.microsoft.com/office/drawing/2014/main" id="{F963DCAE-F045-9827-394D-2CA9C4A8F101}"/>
              </a:ext>
            </a:extLst>
          </p:cNvPr>
          <p:cNvSpPr/>
          <p:nvPr/>
        </p:nvSpPr>
        <p:spPr>
          <a:xfrm>
            <a:off x="6554452" y="3417617"/>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08" name="流程图: 接点 107">
            <a:extLst>
              <a:ext uri="{FF2B5EF4-FFF2-40B4-BE49-F238E27FC236}">
                <a16:creationId xmlns:a16="http://schemas.microsoft.com/office/drawing/2014/main" id="{9171E3A3-2829-AF10-96E7-74CFB3A9C29C}"/>
              </a:ext>
            </a:extLst>
          </p:cNvPr>
          <p:cNvSpPr/>
          <p:nvPr/>
        </p:nvSpPr>
        <p:spPr>
          <a:xfrm>
            <a:off x="7837593" y="3250033"/>
            <a:ext cx="300251" cy="341194"/>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9" name="流程图: 接点 108">
            <a:extLst>
              <a:ext uri="{FF2B5EF4-FFF2-40B4-BE49-F238E27FC236}">
                <a16:creationId xmlns:a16="http://schemas.microsoft.com/office/drawing/2014/main" id="{13AEECE5-0033-4F61-5B24-84B1DD754878}"/>
              </a:ext>
            </a:extLst>
          </p:cNvPr>
          <p:cNvSpPr/>
          <p:nvPr/>
        </p:nvSpPr>
        <p:spPr>
          <a:xfrm>
            <a:off x="7455093" y="4362476"/>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10" name="流程图: 接点 109">
            <a:extLst>
              <a:ext uri="{FF2B5EF4-FFF2-40B4-BE49-F238E27FC236}">
                <a16:creationId xmlns:a16="http://schemas.microsoft.com/office/drawing/2014/main" id="{59C46BDB-8D98-D9B1-64E3-755E2D7A1970}"/>
              </a:ext>
            </a:extLst>
          </p:cNvPr>
          <p:cNvSpPr/>
          <p:nvPr/>
        </p:nvSpPr>
        <p:spPr>
          <a:xfrm>
            <a:off x="8264685" y="4387757"/>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11" name="流程图: 接点 110">
            <a:extLst>
              <a:ext uri="{FF2B5EF4-FFF2-40B4-BE49-F238E27FC236}">
                <a16:creationId xmlns:a16="http://schemas.microsoft.com/office/drawing/2014/main" id="{5BAC34A6-F8D9-3685-D1DD-B1ED15DDA635}"/>
              </a:ext>
            </a:extLst>
          </p:cNvPr>
          <p:cNvSpPr/>
          <p:nvPr/>
        </p:nvSpPr>
        <p:spPr>
          <a:xfrm>
            <a:off x="7842283" y="3271780"/>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12" name="文本框 111">
            <a:extLst>
              <a:ext uri="{FF2B5EF4-FFF2-40B4-BE49-F238E27FC236}">
                <a16:creationId xmlns:a16="http://schemas.microsoft.com/office/drawing/2014/main" id="{BBD5C37D-B8FF-7089-F009-23CBC4027080}"/>
              </a:ext>
            </a:extLst>
          </p:cNvPr>
          <p:cNvSpPr txBox="1"/>
          <p:nvPr/>
        </p:nvSpPr>
        <p:spPr>
          <a:xfrm>
            <a:off x="4903410" y="4786566"/>
            <a:ext cx="1321559"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success</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509508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anim calcmode="lin" valueType="num">
                                      <p:cBhvr>
                                        <p:cTn id="8" dur="1000" fill="hold"/>
                                        <p:tgtEl>
                                          <p:spTgt spid="81"/>
                                        </p:tgtEl>
                                        <p:attrNameLst>
                                          <p:attrName>ppt_x</p:attrName>
                                        </p:attrNameLst>
                                      </p:cBhvr>
                                      <p:tavLst>
                                        <p:tav tm="0">
                                          <p:val>
                                            <p:strVal val="#ppt_x"/>
                                          </p:val>
                                        </p:tav>
                                        <p:tav tm="100000">
                                          <p:val>
                                            <p:strVal val="#ppt_x"/>
                                          </p:val>
                                        </p:tav>
                                      </p:tavLst>
                                    </p:anim>
                                    <p:anim calcmode="lin" valueType="num">
                                      <p:cBhvr>
                                        <p:cTn id="9"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fade">
                                      <p:cBhvr>
                                        <p:cTn id="14" dur="1000"/>
                                        <p:tgtEl>
                                          <p:spTgt spid="84"/>
                                        </p:tgtEl>
                                      </p:cBhvr>
                                    </p:animEffect>
                                    <p:anim calcmode="lin" valueType="num">
                                      <p:cBhvr>
                                        <p:cTn id="15" dur="1000" fill="hold"/>
                                        <p:tgtEl>
                                          <p:spTgt spid="84"/>
                                        </p:tgtEl>
                                        <p:attrNameLst>
                                          <p:attrName>ppt_x</p:attrName>
                                        </p:attrNameLst>
                                      </p:cBhvr>
                                      <p:tavLst>
                                        <p:tav tm="0">
                                          <p:val>
                                            <p:strVal val="#ppt_x"/>
                                          </p:val>
                                        </p:tav>
                                        <p:tav tm="100000">
                                          <p:val>
                                            <p:strVal val="#ppt_x"/>
                                          </p:val>
                                        </p:tav>
                                      </p:tavLst>
                                    </p:anim>
                                    <p:anim calcmode="lin" valueType="num">
                                      <p:cBhvr>
                                        <p:cTn id="16" dur="1000" fill="hold"/>
                                        <p:tgtEl>
                                          <p:spTgt spid="8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1000"/>
                                        <p:tgtEl>
                                          <p:spTgt spid="83"/>
                                        </p:tgtEl>
                                      </p:cBhvr>
                                    </p:animEffect>
                                    <p:anim calcmode="lin" valueType="num">
                                      <p:cBhvr>
                                        <p:cTn id="20" dur="1000" fill="hold"/>
                                        <p:tgtEl>
                                          <p:spTgt spid="83"/>
                                        </p:tgtEl>
                                        <p:attrNameLst>
                                          <p:attrName>ppt_x</p:attrName>
                                        </p:attrNameLst>
                                      </p:cBhvr>
                                      <p:tavLst>
                                        <p:tav tm="0">
                                          <p:val>
                                            <p:strVal val="#ppt_x"/>
                                          </p:val>
                                        </p:tav>
                                        <p:tav tm="100000">
                                          <p:val>
                                            <p:strVal val="#ppt_x"/>
                                          </p:val>
                                        </p:tav>
                                      </p:tavLst>
                                    </p:anim>
                                    <p:anim calcmode="lin" valueType="num">
                                      <p:cBhvr>
                                        <p:cTn id="21" dur="1000" fill="hold"/>
                                        <p:tgtEl>
                                          <p:spTgt spid="8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1000"/>
                                        <p:tgtEl>
                                          <p:spTgt spid="82"/>
                                        </p:tgtEl>
                                      </p:cBhvr>
                                    </p:animEffect>
                                    <p:anim calcmode="lin" valueType="num">
                                      <p:cBhvr>
                                        <p:cTn id="25" dur="1000" fill="hold"/>
                                        <p:tgtEl>
                                          <p:spTgt spid="82"/>
                                        </p:tgtEl>
                                        <p:attrNameLst>
                                          <p:attrName>ppt_x</p:attrName>
                                        </p:attrNameLst>
                                      </p:cBhvr>
                                      <p:tavLst>
                                        <p:tav tm="0">
                                          <p:val>
                                            <p:strVal val="#ppt_x"/>
                                          </p:val>
                                        </p:tav>
                                        <p:tav tm="100000">
                                          <p:val>
                                            <p:strVal val="#ppt_x"/>
                                          </p:val>
                                        </p:tav>
                                      </p:tavLst>
                                    </p:anim>
                                    <p:anim calcmode="lin" valueType="num">
                                      <p:cBhvr>
                                        <p:cTn id="26"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1000"/>
                                        <p:tgtEl>
                                          <p:spTgt spid="85"/>
                                        </p:tgtEl>
                                      </p:cBhvr>
                                    </p:animEffect>
                                    <p:anim calcmode="lin" valueType="num">
                                      <p:cBhvr>
                                        <p:cTn id="32" dur="1000" fill="hold"/>
                                        <p:tgtEl>
                                          <p:spTgt spid="85"/>
                                        </p:tgtEl>
                                        <p:attrNameLst>
                                          <p:attrName>ppt_x</p:attrName>
                                        </p:attrNameLst>
                                      </p:cBhvr>
                                      <p:tavLst>
                                        <p:tav tm="0">
                                          <p:val>
                                            <p:strVal val="#ppt_x"/>
                                          </p:val>
                                        </p:tav>
                                        <p:tav tm="100000">
                                          <p:val>
                                            <p:strVal val="#ppt_x"/>
                                          </p:val>
                                        </p:tav>
                                      </p:tavLst>
                                    </p:anim>
                                    <p:anim calcmode="lin" valueType="num">
                                      <p:cBhvr>
                                        <p:cTn id="33"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1000"/>
                                        <p:tgtEl>
                                          <p:spTgt spid="86"/>
                                        </p:tgtEl>
                                      </p:cBhvr>
                                    </p:animEffect>
                                    <p:anim calcmode="lin" valueType="num">
                                      <p:cBhvr>
                                        <p:cTn id="39" dur="1000" fill="hold"/>
                                        <p:tgtEl>
                                          <p:spTgt spid="86"/>
                                        </p:tgtEl>
                                        <p:attrNameLst>
                                          <p:attrName>ppt_x</p:attrName>
                                        </p:attrNameLst>
                                      </p:cBhvr>
                                      <p:tavLst>
                                        <p:tav tm="0">
                                          <p:val>
                                            <p:strVal val="#ppt_x"/>
                                          </p:val>
                                        </p:tav>
                                        <p:tav tm="100000">
                                          <p:val>
                                            <p:strVal val="#ppt_x"/>
                                          </p:val>
                                        </p:tav>
                                      </p:tavLst>
                                    </p:anim>
                                    <p:anim calcmode="lin" valueType="num">
                                      <p:cBhvr>
                                        <p:cTn id="40"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fade">
                                      <p:cBhvr>
                                        <p:cTn id="45" dur="1000"/>
                                        <p:tgtEl>
                                          <p:spTgt spid="87"/>
                                        </p:tgtEl>
                                      </p:cBhvr>
                                    </p:animEffect>
                                    <p:anim calcmode="lin" valueType="num">
                                      <p:cBhvr>
                                        <p:cTn id="46" dur="1000" fill="hold"/>
                                        <p:tgtEl>
                                          <p:spTgt spid="87"/>
                                        </p:tgtEl>
                                        <p:attrNameLst>
                                          <p:attrName>ppt_x</p:attrName>
                                        </p:attrNameLst>
                                      </p:cBhvr>
                                      <p:tavLst>
                                        <p:tav tm="0">
                                          <p:val>
                                            <p:strVal val="#ppt_x"/>
                                          </p:val>
                                        </p:tav>
                                        <p:tav tm="100000">
                                          <p:val>
                                            <p:strVal val="#ppt_x"/>
                                          </p:val>
                                        </p:tav>
                                      </p:tavLst>
                                    </p:anim>
                                    <p:anim calcmode="lin" valueType="num">
                                      <p:cBhvr>
                                        <p:cTn id="47"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1000"/>
                                        <p:tgtEl>
                                          <p:spTgt spid="88"/>
                                        </p:tgtEl>
                                      </p:cBhvr>
                                    </p:animEffect>
                                    <p:anim calcmode="lin" valueType="num">
                                      <p:cBhvr>
                                        <p:cTn id="53" dur="1000" fill="hold"/>
                                        <p:tgtEl>
                                          <p:spTgt spid="88"/>
                                        </p:tgtEl>
                                        <p:attrNameLst>
                                          <p:attrName>ppt_x</p:attrName>
                                        </p:attrNameLst>
                                      </p:cBhvr>
                                      <p:tavLst>
                                        <p:tav tm="0">
                                          <p:val>
                                            <p:strVal val="#ppt_x"/>
                                          </p:val>
                                        </p:tav>
                                        <p:tav tm="100000">
                                          <p:val>
                                            <p:strVal val="#ppt_x"/>
                                          </p:val>
                                        </p:tav>
                                      </p:tavLst>
                                    </p:anim>
                                    <p:anim calcmode="lin" valueType="num">
                                      <p:cBhvr>
                                        <p:cTn id="54"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fade">
                                      <p:cBhvr>
                                        <p:cTn id="59" dur="1000"/>
                                        <p:tgtEl>
                                          <p:spTgt spid="89"/>
                                        </p:tgtEl>
                                      </p:cBhvr>
                                    </p:animEffect>
                                    <p:anim calcmode="lin" valueType="num">
                                      <p:cBhvr>
                                        <p:cTn id="60" dur="1000" fill="hold"/>
                                        <p:tgtEl>
                                          <p:spTgt spid="89"/>
                                        </p:tgtEl>
                                        <p:attrNameLst>
                                          <p:attrName>ppt_x</p:attrName>
                                        </p:attrNameLst>
                                      </p:cBhvr>
                                      <p:tavLst>
                                        <p:tav tm="0">
                                          <p:val>
                                            <p:strVal val="#ppt_x"/>
                                          </p:val>
                                        </p:tav>
                                        <p:tav tm="100000">
                                          <p:val>
                                            <p:strVal val="#ppt_x"/>
                                          </p:val>
                                        </p:tav>
                                      </p:tavLst>
                                    </p:anim>
                                    <p:anim calcmode="lin" valueType="num">
                                      <p:cBhvr>
                                        <p:cTn id="61"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fade">
                                      <p:cBhvr>
                                        <p:cTn id="66" dur="1000"/>
                                        <p:tgtEl>
                                          <p:spTgt spid="90"/>
                                        </p:tgtEl>
                                      </p:cBhvr>
                                    </p:animEffect>
                                    <p:anim calcmode="lin" valueType="num">
                                      <p:cBhvr>
                                        <p:cTn id="67" dur="1000" fill="hold"/>
                                        <p:tgtEl>
                                          <p:spTgt spid="90"/>
                                        </p:tgtEl>
                                        <p:attrNameLst>
                                          <p:attrName>ppt_x</p:attrName>
                                        </p:attrNameLst>
                                      </p:cBhvr>
                                      <p:tavLst>
                                        <p:tav tm="0">
                                          <p:val>
                                            <p:strVal val="#ppt_x"/>
                                          </p:val>
                                        </p:tav>
                                        <p:tav tm="100000">
                                          <p:val>
                                            <p:strVal val="#ppt_x"/>
                                          </p:val>
                                        </p:tav>
                                      </p:tavLst>
                                    </p:anim>
                                    <p:anim calcmode="lin" valueType="num">
                                      <p:cBhvr>
                                        <p:cTn id="68"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1000"/>
                                        <p:tgtEl>
                                          <p:spTgt spid="91"/>
                                        </p:tgtEl>
                                      </p:cBhvr>
                                    </p:animEffect>
                                    <p:anim calcmode="lin" valueType="num">
                                      <p:cBhvr>
                                        <p:cTn id="74" dur="1000" fill="hold"/>
                                        <p:tgtEl>
                                          <p:spTgt spid="91"/>
                                        </p:tgtEl>
                                        <p:attrNameLst>
                                          <p:attrName>ppt_x</p:attrName>
                                        </p:attrNameLst>
                                      </p:cBhvr>
                                      <p:tavLst>
                                        <p:tav tm="0">
                                          <p:val>
                                            <p:strVal val="#ppt_x"/>
                                          </p:val>
                                        </p:tav>
                                        <p:tav tm="100000">
                                          <p:val>
                                            <p:strVal val="#ppt_x"/>
                                          </p:val>
                                        </p:tav>
                                      </p:tavLst>
                                    </p:anim>
                                    <p:anim calcmode="lin" valueType="num">
                                      <p:cBhvr>
                                        <p:cTn id="75"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1000"/>
                                        <p:tgtEl>
                                          <p:spTgt spid="92"/>
                                        </p:tgtEl>
                                      </p:cBhvr>
                                    </p:animEffect>
                                    <p:anim calcmode="lin" valueType="num">
                                      <p:cBhvr>
                                        <p:cTn id="81" dur="1000" fill="hold"/>
                                        <p:tgtEl>
                                          <p:spTgt spid="92"/>
                                        </p:tgtEl>
                                        <p:attrNameLst>
                                          <p:attrName>ppt_x</p:attrName>
                                        </p:attrNameLst>
                                      </p:cBhvr>
                                      <p:tavLst>
                                        <p:tav tm="0">
                                          <p:val>
                                            <p:strVal val="#ppt_x"/>
                                          </p:val>
                                        </p:tav>
                                        <p:tav tm="100000">
                                          <p:val>
                                            <p:strVal val="#ppt_x"/>
                                          </p:val>
                                        </p:tav>
                                      </p:tavLst>
                                    </p:anim>
                                    <p:anim calcmode="lin" valueType="num">
                                      <p:cBhvr>
                                        <p:cTn id="82"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1000"/>
                                        <p:tgtEl>
                                          <p:spTgt spid="93"/>
                                        </p:tgtEl>
                                      </p:cBhvr>
                                    </p:animEffect>
                                    <p:anim calcmode="lin" valueType="num">
                                      <p:cBhvr>
                                        <p:cTn id="88" dur="1000" fill="hold"/>
                                        <p:tgtEl>
                                          <p:spTgt spid="93"/>
                                        </p:tgtEl>
                                        <p:attrNameLst>
                                          <p:attrName>ppt_x</p:attrName>
                                        </p:attrNameLst>
                                      </p:cBhvr>
                                      <p:tavLst>
                                        <p:tav tm="0">
                                          <p:val>
                                            <p:strVal val="#ppt_x"/>
                                          </p:val>
                                        </p:tav>
                                        <p:tav tm="100000">
                                          <p:val>
                                            <p:strVal val="#ppt_x"/>
                                          </p:val>
                                        </p:tav>
                                      </p:tavLst>
                                    </p:anim>
                                    <p:anim calcmode="lin" valueType="num">
                                      <p:cBhvr>
                                        <p:cTn id="89"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94"/>
                                        </p:tgtEl>
                                        <p:attrNameLst>
                                          <p:attrName>style.visibility</p:attrName>
                                        </p:attrNameLst>
                                      </p:cBhvr>
                                      <p:to>
                                        <p:strVal val="visible"/>
                                      </p:to>
                                    </p:set>
                                    <p:animEffect transition="in" filter="fade">
                                      <p:cBhvr>
                                        <p:cTn id="94" dur="1000"/>
                                        <p:tgtEl>
                                          <p:spTgt spid="94"/>
                                        </p:tgtEl>
                                      </p:cBhvr>
                                    </p:animEffect>
                                    <p:anim calcmode="lin" valueType="num">
                                      <p:cBhvr>
                                        <p:cTn id="95" dur="1000" fill="hold"/>
                                        <p:tgtEl>
                                          <p:spTgt spid="94"/>
                                        </p:tgtEl>
                                        <p:attrNameLst>
                                          <p:attrName>ppt_x</p:attrName>
                                        </p:attrNameLst>
                                      </p:cBhvr>
                                      <p:tavLst>
                                        <p:tav tm="0">
                                          <p:val>
                                            <p:strVal val="#ppt_x"/>
                                          </p:val>
                                        </p:tav>
                                        <p:tav tm="100000">
                                          <p:val>
                                            <p:strVal val="#ppt_x"/>
                                          </p:val>
                                        </p:tav>
                                      </p:tavLst>
                                    </p:anim>
                                    <p:anim calcmode="lin" valueType="num">
                                      <p:cBhvr>
                                        <p:cTn id="96"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95"/>
                                        </p:tgtEl>
                                        <p:attrNameLst>
                                          <p:attrName>style.visibility</p:attrName>
                                        </p:attrNameLst>
                                      </p:cBhvr>
                                      <p:to>
                                        <p:strVal val="visible"/>
                                      </p:to>
                                    </p:set>
                                    <p:animEffect transition="in" filter="fade">
                                      <p:cBhvr>
                                        <p:cTn id="101" dur="1000"/>
                                        <p:tgtEl>
                                          <p:spTgt spid="95"/>
                                        </p:tgtEl>
                                      </p:cBhvr>
                                    </p:animEffect>
                                    <p:anim calcmode="lin" valueType="num">
                                      <p:cBhvr>
                                        <p:cTn id="102" dur="1000" fill="hold"/>
                                        <p:tgtEl>
                                          <p:spTgt spid="95"/>
                                        </p:tgtEl>
                                        <p:attrNameLst>
                                          <p:attrName>ppt_x</p:attrName>
                                        </p:attrNameLst>
                                      </p:cBhvr>
                                      <p:tavLst>
                                        <p:tav tm="0">
                                          <p:val>
                                            <p:strVal val="#ppt_x"/>
                                          </p:val>
                                        </p:tav>
                                        <p:tav tm="100000">
                                          <p:val>
                                            <p:strVal val="#ppt_x"/>
                                          </p:val>
                                        </p:tav>
                                      </p:tavLst>
                                    </p:anim>
                                    <p:anim calcmode="lin" valueType="num">
                                      <p:cBhvr>
                                        <p:cTn id="103"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96"/>
                                        </p:tgtEl>
                                        <p:attrNameLst>
                                          <p:attrName>style.visibility</p:attrName>
                                        </p:attrNameLst>
                                      </p:cBhvr>
                                      <p:to>
                                        <p:strVal val="visible"/>
                                      </p:to>
                                    </p:set>
                                    <p:animEffect transition="in" filter="fade">
                                      <p:cBhvr>
                                        <p:cTn id="108" dur="1000"/>
                                        <p:tgtEl>
                                          <p:spTgt spid="96"/>
                                        </p:tgtEl>
                                      </p:cBhvr>
                                    </p:animEffect>
                                    <p:anim calcmode="lin" valueType="num">
                                      <p:cBhvr>
                                        <p:cTn id="109" dur="1000" fill="hold"/>
                                        <p:tgtEl>
                                          <p:spTgt spid="96"/>
                                        </p:tgtEl>
                                        <p:attrNameLst>
                                          <p:attrName>ppt_x</p:attrName>
                                        </p:attrNameLst>
                                      </p:cBhvr>
                                      <p:tavLst>
                                        <p:tav tm="0">
                                          <p:val>
                                            <p:strVal val="#ppt_x"/>
                                          </p:val>
                                        </p:tav>
                                        <p:tav tm="100000">
                                          <p:val>
                                            <p:strVal val="#ppt_x"/>
                                          </p:val>
                                        </p:tav>
                                      </p:tavLst>
                                    </p:anim>
                                    <p:anim calcmode="lin" valueType="num">
                                      <p:cBhvr>
                                        <p:cTn id="110"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97"/>
                                        </p:tgtEl>
                                        <p:attrNameLst>
                                          <p:attrName>style.visibility</p:attrName>
                                        </p:attrNameLst>
                                      </p:cBhvr>
                                      <p:to>
                                        <p:strVal val="visible"/>
                                      </p:to>
                                    </p:set>
                                    <p:animEffect transition="in" filter="fade">
                                      <p:cBhvr>
                                        <p:cTn id="115" dur="1000"/>
                                        <p:tgtEl>
                                          <p:spTgt spid="97"/>
                                        </p:tgtEl>
                                      </p:cBhvr>
                                    </p:animEffect>
                                    <p:anim calcmode="lin" valueType="num">
                                      <p:cBhvr>
                                        <p:cTn id="116" dur="1000" fill="hold"/>
                                        <p:tgtEl>
                                          <p:spTgt spid="97"/>
                                        </p:tgtEl>
                                        <p:attrNameLst>
                                          <p:attrName>ppt_x</p:attrName>
                                        </p:attrNameLst>
                                      </p:cBhvr>
                                      <p:tavLst>
                                        <p:tav tm="0">
                                          <p:val>
                                            <p:strVal val="#ppt_x"/>
                                          </p:val>
                                        </p:tav>
                                        <p:tav tm="100000">
                                          <p:val>
                                            <p:strVal val="#ppt_x"/>
                                          </p:val>
                                        </p:tav>
                                      </p:tavLst>
                                    </p:anim>
                                    <p:anim calcmode="lin" valueType="num">
                                      <p:cBhvr>
                                        <p:cTn id="117"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98"/>
                                        </p:tgtEl>
                                        <p:attrNameLst>
                                          <p:attrName>style.visibility</p:attrName>
                                        </p:attrNameLst>
                                      </p:cBhvr>
                                      <p:to>
                                        <p:strVal val="visible"/>
                                      </p:to>
                                    </p:set>
                                    <p:animEffect transition="in" filter="fade">
                                      <p:cBhvr>
                                        <p:cTn id="122" dur="1000"/>
                                        <p:tgtEl>
                                          <p:spTgt spid="98"/>
                                        </p:tgtEl>
                                      </p:cBhvr>
                                    </p:animEffect>
                                    <p:anim calcmode="lin" valueType="num">
                                      <p:cBhvr>
                                        <p:cTn id="123" dur="1000" fill="hold"/>
                                        <p:tgtEl>
                                          <p:spTgt spid="98"/>
                                        </p:tgtEl>
                                        <p:attrNameLst>
                                          <p:attrName>ppt_x</p:attrName>
                                        </p:attrNameLst>
                                      </p:cBhvr>
                                      <p:tavLst>
                                        <p:tav tm="0">
                                          <p:val>
                                            <p:strVal val="#ppt_x"/>
                                          </p:val>
                                        </p:tav>
                                        <p:tav tm="100000">
                                          <p:val>
                                            <p:strVal val="#ppt_x"/>
                                          </p:val>
                                        </p:tav>
                                      </p:tavLst>
                                    </p:anim>
                                    <p:anim calcmode="lin" valueType="num">
                                      <p:cBhvr>
                                        <p:cTn id="124"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grpId="0" nodeType="clickEffect">
                                  <p:stCondLst>
                                    <p:cond delay="0"/>
                                  </p:stCondLst>
                                  <p:childTnLst>
                                    <p:set>
                                      <p:cBhvr>
                                        <p:cTn id="128" dur="1" fill="hold">
                                          <p:stCondLst>
                                            <p:cond delay="0"/>
                                          </p:stCondLst>
                                        </p:cTn>
                                        <p:tgtEl>
                                          <p:spTgt spid="99"/>
                                        </p:tgtEl>
                                        <p:attrNameLst>
                                          <p:attrName>style.visibility</p:attrName>
                                        </p:attrNameLst>
                                      </p:cBhvr>
                                      <p:to>
                                        <p:strVal val="visible"/>
                                      </p:to>
                                    </p:set>
                                    <p:animEffect transition="in" filter="fade">
                                      <p:cBhvr>
                                        <p:cTn id="129" dur="1000"/>
                                        <p:tgtEl>
                                          <p:spTgt spid="99"/>
                                        </p:tgtEl>
                                      </p:cBhvr>
                                    </p:animEffect>
                                    <p:anim calcmode="lin" valueType="num">
                                      <p:cBhvr>
                                        <p:cTn id="130" dur="1000" fill="hold"/>
                                        <p:tgtEl>
                                          <p:spTgt spid="99"/>
                                        </p:tgtEl>
                                        <p:attrNameLst>
                                          <p:attrName>ppt_x</p:attrName>
                                        </p:attrNameLst>
                                      </p:cBhvr>
                                      <p:tavLst>
                                        <p:tav tm="0">
                                          <p:val>
                                            <p:strVal val="#ppt_x"/>
                                          </p:val>
                                        </p:tav>
                                        <p:tav tm="100000">
                                          <p:val>
                                            <p:strVal val="#ppt_x"/>
                                          </p:val>
                                        </p:tav>
                                      </p:tavLst>
                                    </p:anim>
                                    <p:anim calcmode="lin" valueType="num">
                                      <p:cBhvr>
                                        <p:cTn id="131"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grpId="0" nodeType="clickEffect">
                                  <p:stCondLst>
                                    <p:cond delay="0"/>
                                  </p:stCondLst>
                                  <p:childTnLst>
                                    <p:set>
                                      <p:cBhvr>
                                        <p:cTn id="135" dur="1" fill="hold">
                                          <p:stCondLst>
                                            <p:cond delay="0"/>
                                          </p:stCondLst>
                                        </p:cTn>
                                        <p:tgtEl>
                                          <p:spTgt spid="100"/>
                                        </p:tgtEl>
                                        <p:attrNameLst>
                                          <p:attrName>style.visibility</p:attrName>
                                        </p:attrNameLst>
                                      </p:cBhvr>
                                      <p:to>
                                        <p:strVal val="visible"/>
                                      </p:to>
                                    </p:set>
                                    <p:animEffect transition="in" filter="fade">
                                      <p:cBhvr>
                                        <p:cTn id="136" dur="1000"/>
                                        <p:tgtEl>
                                          <p:spTgt spid="100"/>
                                        </p:tgtEl>
                                      </p:cBhvr>
                                    </p:animEffect>
                                    <p:anim calcmode="lin" valueType="num">
                                      <p:cBhvr>
                                        <p:cTn id="137" dur="1000" fill="hold"/>
                                        <p:tgtEl>
                                          <p:spTgt spid="100"/>
                                        </p:tgtEl>
                                        <p:attrNameLst>
                                          <p:attrName>ppt_x</p:attrName>
                                        </p:attrNameLst>
                                      </p:cBhvr>
                                      <p:tavLst>
                                        <p:tav tm="0">
                                          <p:val>
                                            <p:strVal val="#ppt_x"/>
                                          </p:val>
                                        </p:tav>
                                        <p:tav tm="100000">
                                          <p:val>
                                            <p:strVal val="#ppt_x"/>
                                          </p:val>
                                        </p:tav>
                                      </p:tavLst>
                                    </p:anim>
                                    <p:anim calcmode="lin" valueType="num">
                                      <p:cBhvr>
                                        <p:cTn id="138"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grpId="0" nodeType="clickEffect">
                                  <p:stCondLst>
                                    <p:cond delay="0"/>
                                  </p:stCondLst>
                                  <p:childTnLst>
                                    <p:set>
                                      <p:cBhvr>
                                        <p:cTn id="142" dur="1" fill="hold">
                                          <p:stCondLst>
                                            <p:cond delay="0"/>
                                          </p:stCondLst>
                                        </p:cTn>
                                        <p:tgtEl>
                                          <p:spTgt spid="101"/>
                                        </p:tgtEl>
                                        <p:attrNameLst>
                                          <p:attrName>style.visibility</p:attrName>
                                        </p:attrNameLst>
                                      </p:cBhvr>
                                      <p:to>
                                        <p:strVal val="visible"/>
                                      </p:to>
                                    </p:set>
                                    <p:animEffect transition="in" filter="fade">
                                      <p:cBhvr>
                                        <p:cTn id="143" dur="1000"/>
                                        <p:tgtEl>
                                          <p:spTgt spid="101"/>
                                        </p:tgtEl>
                                      </p:cBhvr>
                                    </p:animEffect>
                                    <p:anim calcmode="lin" valueType="num">
                                      <p:cBhvr>
                                        <p:cTn id="144" dur="1000" fill="hold"/>
                                        <p:tgtEl>
                                          <p:spTgt spid="101"/>
                                        </p:tgtEl>
                                        <p:attrNameLst>
                                          <p:attrName>ppt_x</p:attrName>
                                        </p:attrNameLst>
                                      </p:cBhvr>
                                      <p:tavLst>
                                        <p:tav tm="0">
                                          <p:val>
                                            <p:strVal val="#ppt_x"/>
                                          </p:val>
                                        </p:tav>
                                        <p:tav tm="100000">
                                          <p:val>
                                            <p:strVal val="#ppt_x"/>
                                          </p:val>
                                        </p:tav>
                                      </p:tavLst>
                                    </p:anim>
                                    <p:anim calcmode="lin" valueType="num">
                                      <p:cBhvr>
                                        <p:cTn id="145"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42" presetClass="entr" presetSubtype="0" fill="hold" grpId="0" nodeType="clickEffect">
                                  <p:stCondLst>
                                    <p:cond delay="0"/>
                                  </p:stCondLst>
                                  <p:childTnLst>
                                    <p:set>
                                      <p:cBhvr>
                                        <p:cTn id="149" dur="1" fill="hold">
                                          <p:stCondLst>
                                            <p:cond delay="0"/>
                                          </p:stCondLst>
                                        </p:cTn>
                                        <p:tgtEl>
                                          <p:spTgt spid="102"/>
                                        </p:tgtEl>
                                        <p:attrNameLst>
                                          <p:attrName>style.visibility</p:attrName>
                                        </p:attrNameLst>
                                      </p:cBhvr>
                                      <p:to>
                                        <p:strVal val="visible"/>
                                      </p:to>
                                    </p:set>
                                    <p:animEffect transition="in" filter="fade">
                                      <p:cBhvr>
                                        <p:cTn id="150" dur="1000"/>
                                        <p:tgtEl>
                                          <p:spTgt spid="102"/>
                                        </p:tgtEl>
                                      </p:cBhvr>
                                    </p:animEffect>
                                    <p:anim calcmode="lin" valueType="num">
                                      <p:cBhvr>
                                        <p:cTn id="151" dur="1000" fill="hold"/>
                                        <p:tgtEl>
                                          <p:spTgt spid="102"/>
                                        </p:tgtEl>
                                        <p:attrNameLst>
                                          <p:attrName>ppt_x</p:attrName>
                                        </p:attrNameLst>
                                      </p:cBhvr>
                                      <p:tavLst>
                                        <p:tav tm="0">
                                          <p:val>
                                            <p:strVal val="#ppt_x"/>
                                          </p:val>
                                        </p:tav>
                                        <p:tav tm="100000">
                                          <p:val>
                                            <p:strVal val="#ppt_x"/>
                                          </p:val>
                                        </p:tav>
                                      </p:tavLst>
                                    </p:anim>
                                    <p:anim calcmode="lin" valueType="num">
                                      <p:cBhvr>
                                        <p:cTn id="152" dur="1000" fill="hold"/>
                                        <p:tgtEl>
                                          <p:spTgt spid="102"/>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0"/>
                                  </p:stCondLst>
                                  <p:childTnLst>
                                    <p:set>
                                      <p:cBhvr>
                                        <p:cTn id="154" dur="1" fill="hold">
                                          <p:stCondLst>
                                            <p:cond delay="0"/>
                                          </p:stCondLst>
                                        </p:cTn>
                                        <p:tgtEl>
                                          <p:spTgt spid="112"/>
                                        </p:tgtEl>
                                        <p:attrNameLst>
                                          <p:attrName>style.visibility</p:attrName>
                                        </p:attrNameLst>
                                      </p:cBhvr>
                                      <p:to>
                                        <p:strVal val="visible"/>
                                      </p:to>
                                    </p:set>
                                    <p:animEffect transition="in" filter="fade">
                                      <p:cBhvr>
                                        <p:cTn id="155" dur="1000"/>
                                        <p:tgtEl>
                                          <p:spTgt spid="112"/>
                                        </p:tgtEl>
                                      </p:cBhvr>
                                    </p:animEffect>
                                    <p:anim calcmode="lin" valueType="num">
                                      <p:cBhvr>
                                        <p:cTn id="156" dur="1000" fill="hold"/>
                                        <p:tgtEl>
                                          <p:spTgt spid="112"/>
                                        </p:tgtEl>
                                        <p:attrNameLst>
                                          <p:attrName>ppt_x</p:attrName>
                                        </p:attrNameLst>
                                      </p:cBhvr>
                                      <p:tavLst>
                                        <p:tav tm="0">
                                          <p:val>
                                            <p:strVal val="#ppt_x"/>
                                          </p:val>
                                        </p:tav>
                                        <p:tav tm="100000">
                                          <p:val>
                                            <p:strVal val="#ppt_x"/>
                                          </p:val>
                                        </p:tav>
                                      </p:tavLst>
                                    </p:anim>
                                    <p:anim calcmode="lin" valueType="num">
                                      <p:cBhvr>
                                        <p:cTn id="157"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42" presetClass="entr" presetSubtype="0" fill="hold" grpId="0" nodeType="clickEffect">
                                  <p:stCondLst>
                                    <p:cond delay="0"/>
                                  </p:stCondLst>
                                  <p:childTnLst>
                                    <p:set>
                                      <p:cBhvr>
                                        <p:cTn id="161" dur="1" fill="hold">
                                          <p:stCondLst>
                                            <p:cond delay="0"/>
                                          </p:stCondLst>
                                        </p:cTn>
                                        <p:tgtEl>
                                          <p:spTgt spid="103"/>
                                        </p:tgtEl>
                                        <p:attrNameLst>
                                          <p:attrName>style.visibility</p:attrName>
                                        </p:attrNameLst>
                                      </p:cBhvr>
                                      <p:to>
                                        <p:strVal val="visible"/>
                                      </p:to>
                                    </p:set>
                                    <p:animEffect transition="in" filter="fade">
                                      <p:cBhvr>
                                        <p:cTn id="162" dur="1000"/>
                                        <p:tgtEl>
                                          <p:spTgt spid="103"/>
                                        </p:tgtEl>
                                      </p:cBhvr>
                                    </p:animEffect>
                                    <p:anim calcmode="lin" valueType="num">
                                      <p:cBhvr>
                                        <p:cTn id="163" dur="1000" fill="hold"/>
                                        <p:tgtEl>
                                          <p:spTgt spid="103"/>
                                        </p:tgtEl>
                                        <p:attrNameLst>
                                          <p:attrName>ppt_x</p:attrName>
                                        </p:attrNameLst>
                                      </p:cBhvr>
                                      <p:tavLst>
                                        <p:tav tm="0">
                                          <p:val>
                                            <p:strVal val="#ppt_x"/>
                                          </p:val>
                                        </p:tav>
                                        <p:tav tm="100000">
                                          <p:val>
                                            <p:strVal val="#ppt_x"/>
                                          </p:val>
                                        </p:tav>
                                      </p:tavLst>
                                    </p:anim>
                                    <p:anim calcmode="lin" valueType="num">
                                      <p:cBhvr>
                                        <p:cTn id="164"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grpId="0" nodeType="clickEffect">
                                  <p:stCondLst>
                                    <p:cond delay="0"/>
                                  </p:stCondLst>
                                  <p:childTnLst>
                                    <p:set>
                                      <p:cBhvr>
                                        <p:cTn id="168" dur="1" fill="hold">
                                          <p:stCondLst>
                                            <p:cond delay="0"/>
                                          </p:stCondLst>
                                        </p:cTn>
                                        <p:tgtEl>
                                          <p:spTgt spid="104"/>
                                        </p:tgtEl>
                                        <p:attrNameLst>
                                          <p:attrName>style.visibility</p:attrName>
                                        </p:attrNameLst>
                                      </p:cBhvr>
                                      <p:to>
                                        <p:strVal val="visible"/>
                                      </p:to>
                                    </p:set>
                                    <p:animEffect transition="in" filter="fade">
                                      <p:cBhvr>
                                        <p:cTn id="169" dur="1000"/>
                                        <p:tgtEl>
                                          <p:spTgt spid="104"/>
                                        </p:tgtEl>
                                      </p:cBhvr>
                                    </p:animEffect>
                                    <p:anim calcmode="lin" valueType="num">
                                      <p:cBhvr>
                                        <p:cTn id="170" dur="1000" fill="hold"/>
                                        <p:tgtEl>
                                          <p:spTgt spid="104"/>
                                        </p:tgtEl>
                                        <p:attrNameLst>
                                          <p:attrName>ppt_x</p:attrName>
                                        </p:attrNameLst>
                                      </p:cBhvr>
                                      <p:tavLst>
                                        <p:tav tm="0">
                                          <p:val>
                                            <p:strVal val="#ppt_x"/>
                                          </p:val>
                                        </p:tav>
                                        <p:tav tm="100000">
                                          <p:val>
                                            <p:strVal val="#ppt_x"/>
                                          </p:val>
                                        </p:tav>
                                      </p:tavLst>
                                    </p:anim>
                                    <p:anim calcmode="lin" valueType="num">
                                      <p:cBhvr>
                                        <p:cTn id="171"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grpId="0" nodeType="clickEffect">
                                  <p:stCondLst>
                                    <p:cond delay="0"/>
                                  </p:stCondLst>
                                  <p:childTnLst>
                                    <p:set>
                                      <p:cBhvr>
                                        <p:cTn id="175" dur="1" fill="hold">
                                          <p:stCondLst>
                                            <p:cond delay="0"/>
                                          </p:stCondLst>
                                        </p:cTn>
                                        <p:tgtEl>
                                          <p:spTgt spid="105"/>
                                        </p:tgtEl>
                                        <p:attrNameLst>
                                          <p:attrName>style.visibility</p:attrName>
                                        </p:attrNameLst>
                                      </p:cBhvr>
                                      <p:to>
                                        <p:strVal val="visible"/>
                                      </p:to>
                                    </p:set>
                                    <p:animEffect transition="in" filter="fade">
                                      <p:cBhvr>
                                        <p:cTn id="176" dur="1000"/>
                                        <p:tgtEl>
                                          <p:spTgt spid="105"/>
                                        </p:tgtEl>
                                      </p:cBhvr>
                                    </p:animEffect>
                                    <p:anim calcmode="lin" valueType="num">
                                      <p:cBhvr>
                                        <p:cTn id="177" dur="1000" fill="hold"/>
                                        <p:tgtEl>
                                          <p:spTgt spid="105"/>
                                        </p:tgtEl>
                                        <p:attrNameLst>
                                          <p:attrName>ppt_x</p:attrName>
                                        </p:attrNameLst>
                                      </p:cBhvr>
                                      <p:tavLst>
                                        <p:tav tm="0">
                                          <p:val>
                                            <p:strVal val="#ppt_x"/>
                                          </p:val>
                                        </p:tav>
                                        <p:tav tm="100000">
                                          <p:val>
                                            <p:strVal val="#ppt_x"/>
                                          </p:val>
                                        </p:tav>
                                      </p:tavLst>
                                    </p:anim>
                                    <p:anim calcmode="lin" valueType="num">
                                      <p:cBhvr>
                                        <p:cTn id="178" dur="1000" fill="hold"/>
                                        <p:tgtEl>
                                          <p:spTgt spid="105"/>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0"/>
                                  </p:stCondLst>
                                  <p:childTnLst>
                                    <p:set>
                                      <p:cBhvr>
                                        <p:cTn id="180" dur="1" fill="hold">
                                          <p:stCondLst>
                                            <p:cond delay="0"/>
                                          </p:stCondLst>
                                        </p:cTn>
                                        <p:tgtEl>
                                          <p:spTgt spid="106"/>
                                        </p:tgtEl>
                                        <p:attrNameLst>
                                          <p:attrName>style.visibility</p:attrName>
                                        </p:attrNameLst>
                                      </p:cBhvr>
                                      <p:to>
                                        <p:strVal val="visible"/>
                                      </p:to>
                                    </p:set>
                                    <p:animEffect transition="in" filter="fade">
                                      <p:cBhvr>
                                        <p:cTn id="181" dur="1000"/>
                                        <p:tgtEl>
                                          <p:spTgt spid="106"/>
                                        </p:tgtEl>
                                      </p:cBhvr>
                                    </p:animEffect>
                                    <p:anim calcmode="lin" valueType="num">
                                      <p:cBhvr>
                                        <p:cTn id="182" dur="1000" fill="hold"/>
                                        <p:tgtEl>
                                          <p:spTgt spid="106"/>
                                        </p:tgtEl>
                                        <p:attrNameLst>
                                          <p:attrName>ppt_x</p:attrName>
                                        </p:attrNameLst>
                                      </p:cBhvr>
                                      <p:tavLst>
                                        <p:tav tm="0">
                                          <p:val>
                                            <p:strVal val="#ppt_x"/>
                                          </p:val>
                                        </p:tav>
                                        <p:tav tm="100000">
                                          <p:val>
                                            <p:strVal val="#ppt_x"/>
                                          </p:val>
                                        </p:tav>
                                      </p:tavLst>
                                    </p:anim>
                                    <p:anim calcmode="lin" valueType="num">
                                      <p:cBhvr>
                                        <p:cTn id="183"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42" presetClass="entr" presetSubtype="0" fill="hold" grpId="0" nodeType="clickEffect">
                                  <p:stCondLst>
                                    <p:cond delay="0"/>
                                  </p:stCondLst>
                                  <p:childTnLst>
                                    <p:set>
                                      <p:cBhvr>
                                        <p:cTn id="187" dur="1" fill="hold">
                                          <p:stCondLst>
                                            <p:cond delay="0"/>
                                          </p:stCondLst>
                                        </p:cTn>
                                        <p:tgtEl>
                                          <p:spTgt spid="107"/>
                                        </p:tgtEl>
                                        <p:attrNameLst>
                                          <p:attrName>style.visibility</p:attrName>
                                        </p:attrNameLst>
                                      </p:cBhvr>
                                      <p:to>
                                        <p:strVal val="visible"/>
                                      </p:to>
                                    </p:set>
                                    <p:animEffect transition="in" filter="fade">
                                      <p:cBhvr>
                                        <p:cTn id="188" dur="1000"/>
                                        <p:tgtEl>
                                          <p:spTgt spid="107"/>
                                        </p:tgtEl>
                                      </p:cBhvr>
                                    </p:animEffect>
                                    <p:anim calcmode="lin" valueType="num">
                                      <p:cBhvr>
                                        <p:cTn id="189" dur="1000" fill="hold"/>
                                        <p:tgtEl>
                                          <p:spTgt spid="107"/>
                                        </p:tgtEl>
                                        <p:attrNameLst>
                                          <p:attrName>ppt_x</p:attrName>
                                        </p:attrNameLst>
                                      </p:cBhvr>
                                      <p:tavLst>
                                        <p:tav tm="0">
                                          <p:val>
                                            <p:strVal val="#ppt_x"/>
                                          </p:val>
                                        </p:tav>
                                        <p:tav tm="100000">
                                          <p:val>
                                            <p:strVal val="#ppt_x"/>
                                          </p:val>
                                        </p:tav>
                                      </p:tavLst>
                                    </p:anim>
                                    <p:anim calcmode="lin" valueType="num">
                                      <p:cBhvr>
                                        <p:cTn id="190"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42" presetClass="entr" presetSubtype="0" fill="hold" grpId="0" nodeType="clickEffect">
                                  <p:stCondLst>
                                    <p:cond delay="0"/>
                                  </p:stCondLst>
                                  <p:childTnLst>
                                    <p:set>
                                      <p:cBhvr>
                                        <p:cTn id="194" dur="1" fill="hold">
                                          <p:stCondLst>
                                            <p:cond delay="0"/>
                                          </p:stCondLst>
                                        </p:cTn>
                                        <p:tgtEl>
                                          <p:spTgt spid="108"/>
                                        </p:tgtEl>
                                        <p:attrNameLst>
                                          <p:attrName>style.visibility</p:attrName>
                                        </p:attrNameLst>
                                      </p:cBhvr>
                                      <p:to>
                                        <p:strVal val="visible"/>
                                      </p:to>
                                    </p:set>
                                    <p:animEffect transition="in" filter="fade">
                                      <p:cBhvr>
                                        <p:cTn id="195" dur="1000"/>
                                        <p:tgtEl>
                                          <p:spTgt spid="108"/>
                                        </p:tgtEl>
                                      </p:cBhvr>
                                    </p:animEffect>
                                    <p:anim calcmode="lin" valueType="num">
                                      <p:cBhvr>
                                        <p:cTn id="196" dur="1000" fill="hold"/>
                                        <p:tgtEl>
                                          <p:spTgt spid="108"/>
                                        </p:tgtEl>
                                        <p:attrNameLst>
                                          <p:attrName>ppt_x</p:attrName>
                                        </p:attrNameLst>
                                      </p:cBhvr>
                                      <p:tavLst>
                                        <p:tav tm="0">
                                          <p:val>
                                            <p:strVal val="#ppt_x"/>
                                          </p:val>
                                        </p:tav>
                                        <p:tav tm="100000">
                                          <p:val>
                                            <p:strVal val="#ppt_x"/>
                                          </p:val>
                                        </p:tav>
                                      </p:tavLst>
                                    </p:anim>
                                    <p:anim calcmode="lin" valueType="num">
                                      <p:cBhvr>
                                        <p:cTn id="197"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42" presetClass="entr" presetSubtype="0" fill="hold" grpId="0" nodeType="clickEffect">
                                  <p:stCondLst>
                                    <p:cond delay="0"/>
                                  </p:stCondLst>
                                  <p:childTnLst>
                                    <p:set>
                                      <p:cBhvr>
                                        <p:cTn id="201" dur="1" fill="hold">
                                          <p:stCondLst>
                                            <p:cond delay="0"/>
                                          </p:stCondLst>
                                        </p:cTn>
                                        <p:tgtEl>
                                          <p:spTgt spid="109"/>
                                        </p:tgtEl>
                                        <p:attrNameLst>
                                          <p:attrName>style.visibility</p:attrName>
                                        </p:attrNameLst>
                                      </p:cBhvr>
                                      <p:to>
                                        <p:strVal val="visible"/>
                                      </p:to>
                                    </p:set>
                                    <p:animEffect transition="in" filter="fade">
                                      <p:cBhvr>
                                        <p:cTn id="202" dur="1000"/>
                                        <p:tgtEl>
                                          <p:spTgt spid="109"/>
                                        </p:tgtEl>
                                      </p:cBhvr>
                                    </p:animEffect>
                                    <p:anim calcmode="lin" valueType="num">
                                      <p:cBhvr>
                                        <p:cTn id="203" dur="1000" fill="hold"/>
                                        <p:tgtEl>
                                          <p:spTgt spid="109"/>
                                        </p:tgtEl>
                                        <p:attrNameLst>
                                          <p:attrName>ppt_x</p:attrName>
                                        </p:attrNameLst>
                                      </p:cBhvr>
                                      <p:tavLst>
                                        <p:tav tm="0">
                                          <p:val>
                                            <p:strVal val="#ppt_x"/>
                                          </p:val>
                                        </p:tav>
                                        <p:tav tm="100000">
                                          <p:val>
                                            <p:strVal val="#ppt_x"/>
                                          </p:val>
                                        </p:tav>
                                      </p:tavLst>
                                    </p:anim>
                                    <p:anim calcmode="lin" valueType="num">
                                      <p:cBhvr>
                                        <p:cTn id="204" dur="1000" fill="hold"/>
                                        <p:tgtEl>
                                          <p:spTgt spid="109"/>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110"/>
                                        </p:tgtEl>
                                        <p:attrNameLst>
                                          <p:attrName>style.visibility</p:attrName>
                                        </p:attrNameLst>
                                      </p:cBhvr>
                                      <p:to>
                                        <p:strVal val="visible"/>
                                      </p:to>
                                    </p:set>
                                    <p:animEffect transition="in" filter="fade">
                                      <p:cBhvr>
                                        <p:cTn id="207" dur="1000"/>
                                        <p:tgtEl>
                                          <p:spTgt spid="110"/>
                                        </p:tgtEl>
                                      </p:cBhvr>
                                    </p:animEffect>
                                    <p:anim calcmode="lin" valueType="num">
                                      <p:cBhvr>
                                        <p:cTn id="208" dur="1000" fill="hold"/>
                                        <p:tgtEl>
                                          <p:spTgt spid="110"/>
                                        </p:tgtEl>
                                        <p:attrNameLst>
                                          <p:attrName>ppt_x</p:attrName>
                                        </p:attrNameLst>
                                      </p:cBhvr>
                                      <p:tavLst>
                                        <p:tav tm="0">
                                          <p:val>
                                            <p:strVal val="#ppt_x"/>
                                          </p:val>
                                        </p:tav>
                                        <p:tav tm="100000">
                                          <p:val>
                                            <p:strVal val="#ppt_x"/>
                                          </p:val>
                                        </p:tav>
                                      </p:tavLst>
                                    </p:anim>
                                    <p:anim calcmode="lin" valueType="num">
                                      <p:cBhvr>
                                        <p:cTn id="209"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42" presetClass="entr" presetSubtype="0" fill="hold" grpId="0" nodeType="clickEffect">
                                  <p:stCondLst>
                                    <p:cond delay="0"/>
                                  </p:stCondLst>
                                  <p:childTnLst>
                                    <p:set>
                                      <p:cBhvr>
                                        <p:cTn id="213" dur="1" fill="hold">
                                          <p:stCondLst>
                                            <p:cond delay="0"/>
                                          </p:stCondLst>
                                        </p:cTn>
                                        <p:tgtEl>
                                          <p:spTgt spid="111"/>
                                        </p:tgtEl>
                                        <p:attrNameLst>
                                          <p:attrName>style.visibility</p:attrName>
                                        </p:attrNameLst>
                                      </p:cBhvr>
                                      <p:to>
                                        <p:strVal val="visible"/>
                                      </p:to>
                                    </p:set>
                                    <p:animEffect transition="in" filter="fade">
                                      <p:cBhvr>
                                        <p:cTn id="214" dur="1000"/>
                                        <p:tgtEl>
                                          <p:spTgt spid="111"/>
                                        </p:tgtEl>
                                      </p:cBhvr>
                                    </p:animEffect>
                                    <p:anim calcmode="lin" valueType="num">
                                      <p:cBhvr>
                                        <p:cTn id="215" dur="1000" fill="hold"/>
                                        <p:tgtEl>
                                          <p:spTgt spid="111"/>
                                        </p:tgtEl>
                                        <p:attrNameLst>
                                          <p:attrName>ppt_x</p:attrName>
                                        </p:attrNameLst>
                                      </p:cBhvr>
                                      <p:tavLst>
                                        <p:tav tm="0">
                                          <p:val>
                                            <p:strVal val="#ppt_x"/>
                                          </p:val>
                                        </p:tav>
                                        <p:tav tm="100000">
                                          <p:val>
                                            <p:strVal val="#ppt_x"/>
                                          </p:val>
                                        </p:tav>
                                      </p:tavLst>
                                    </p:anim>
                                    <p:anim calcmode="lin" valueType="num">
                                      <p:cBhvr>
                                        <p:cTn id="216"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分支限界法</a:t>
            </a:r>
          </a:p>
        </p:txBody>
      </p:sp>
      <p:sp>
        <p:nvSpPr>
          <p:cNvPr id="5" name="Rectangle 5">
            <a:extLst>
              <a:ext uri="{FF2B5EF4-FFF2-40B4-BE49-F238E27FC236}">
                <a16:creationId xmlns:a16="http://schemas.microsoft.com/office/drawing/2014/main" id="{58328744-A481-F957-2C39-90A4A01B4621}"/>
              </a:ext>
            </a:extLst>
          </p:cNvPr>
          <p:cNvSpPr txBox="1">
            <a:spLocks noChangeArrowheads="1"/>
          </p:cNvSpPr>
          <p:nvPr/>
        </p:nvSpPr>
        <p:spPr bwMode="auto">
          <a:xfrm>
            <a:off x="889937" y="771289"/>
            <a:ext cx="9858901" cy="82550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使用分支限界法至少需要注意以下几点：</a:t>
            </a:r>
          </a:p>
        </p:txBody>
      </p:sp>
      <p:sp>
        <p:nvSpPr>
          <p:cNvPr id="8" name="Rectangle 5">
            <a:extLst>
              <a:ext uri="{FF2B5EF4-FFF2-40B4-BE49-F238E27FC236}">
                <a16:creationId xmlns:a16="http://schemas.microsoft.com/office/drawing/2014/main" id="{67BD49A0-9CB6-4393-FFBE-1885DA7BA1FA}"/>
              </a:ext>
            </a:extLst>
          </p:cNvPr>
          <p:cNvSpPr txBox="1">
            <a:spLocks noChangeArrowheads="1"/>
          </p:cNvSpPr>
          <p:nvPr/>
        </p:nvSpPr>
        <p:spPr bwMode="auto">
          <a:xfrm>
            <a:off x="889937" y="1582539"/>
            <a:ext cx="10412126" cy="342618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lnSpc>
                <a:spcPct val="150000"/>
              </a:lnSpc>
              <a:buClr>
                <a:srgbClr val="666600"/>
              </a:buClr>
              <a:buNone/>
              <a:defRPr/>
            </a:pPr>
            <a:r>
              <a:rPr lang="en-US" altLang="zh-CN" sz="2400" kern="0" dirty="0">
                <a:latin typeface="Calibri" panose="020F0502020204030204" pitchFamily="34" charset="0"/>
                <a:ea typeface="华文仿宋" panose="02010600040101010101" pitchFamily="2" charset="-122"/>
                <a:cs typeface="Calibri" panose="020F0502020204030204" pitchFamily="34" charset="0"/>
              </a:rPr>
              <a:t>1</a:t>
            </a:r>
            <a:r>
              <a:rPr lang="zh-CN" altLang="en-US" sz="2400" kern="0" dirty="0">
                <a:latin typeface="Calibri" panose="020F0502020204030204" pitchFamily="34" charset="0"/>
                <a:ea typeface="华文仿宋" panose="02010600040101010101" pitchFamily="2" charset="-122"/>
                <a:cs typeface="Calibri" panose="020F0502020204030204" pitchFamily="34" charset="0"/>
              </a:rPr>
              <a:t>．怎么样计算上界，极大值问题；</a:t>
            </a:r>
            <a:endParaRPr lang="en-US" altLang="zh-CN" sz="2400" kern="0" dirty="0">
              <a:latin typeface="Calibri" panose="020F0502020204030204" pitchFamily="34" charset="0"/>
              <a:ea typeface="华文仿宋" panose="02010600040101010101" pitchFamily="2" charset="-122"/>
              <a:cs typeface="Calibri" panose="020F0502020204030204" pitchFamily="34" charset="0"/>
            </a:endParaRPr>
          </a:p>
          <a:p>
            <a:pPr marL="0" indent="0" eaLnBrk="1" hangingPunct="1">
              <a:lnSpc>
                <a:spcPct val="150000"/>
              </a:lnSpc>
              <a:buClr>
                <a:srgbClr val="666600"/>
              </a:buClr>
              <a:buNone/>
              <a:defRPr/>
            </a:pPr>
            <a:r>
              <a:rPr lang="en-US" altLang="zh-CN" sz="2400" kern="0" dirty="0">
                <a:latin typeface="Calibri" panose="020F0502020204030204" pitchFamily="34" charset="0"/>
                <a:ea typeface="华文仿宋" panose="02010600040101010101" pitchFamily="2" charset="-122"/>
                <a:cs typeface="Calibri" panose="020F0502020204030204" pitchFamily="34" charset="0"/>
              </a:rPr>
              <a:t>2.</a:t>
            </a:r>
            <a:r>
              <a:rPr lang="zh-CN" altLang="en-US" sz="2400" kern="0" dirty="0">
                <a:latin typeface="Calibri" panose="020F0502020204030204" pitchFamily="34" charset="0"/>
                <a:ea typeface="华文仿宋" panose="02010600040101010101" pitchFamily="2" charset="-122"/>
                <a:cs typeface="Calibri" panose="020F0502020204030204" pitchFamily="34" charset="0"/>
              </a:rPr>
              <a:t>    怎么计算下界，极小值问题；</a:t>
            </a:r>
            <a:endParaRPr lang="en-US" altLang="zh-CN" sz="2400" kern="0" dirty="0">
              <a:latin typeface="Calibri" panose="020F0502020204030204" pitchFamily="34" charset="0"/>
              <a:ea typeface="华文仿宋" panose="02010600040101010101" pitchFamily="2" charset="-122"/>
              <a:cs typeface="Calibri" panose="020F0502020204030204" pitchFamily="34" charset="0"/>
            </a:endParaRPr>
          </a:p>
          <a:p>
            <a:pPr marL="0" indent="0" eaLnBrk="1" hangingPunct="1">
              <a:lnSpc>
                <a:spcPct val="150000"/>
              </a:lnSpc>
              <a:buClr>
                <a:srgbClr val="666600"/>
              </a:buClr>
              <a:buNone/>
              <a:defRPr/>
            </a:pPr>
            <a:r>
              <a:rPr lang="en-US" altLang="zh-CN" sz="2400" kern="0" dirty="0">
                <a:latin typeface="Calibri" panose="020F0502020204030204" pitchFamily="34" charset="0"/>
                <a:ea typeface="华文仿宋" panose="02010600040101010101" pitchFamily="2" charset="-122"/>
                <a:cs typeface="Calibri" panose="020F0502020204030204" pitchFamily="34" charset="0"/>
              </a:rPr>
              <a:t>3</a:t>
            </a:r>
            <a:r>
              <a:rPr lang="zh-CN" altLang="en-US" sz="2400" kern="0" dirty="0">
                <a:latin typeface="Calibri" panose="020F0502020204030204" pitchFamily="34" charset="0"/>
                <a:ea typeface="华文仿宋" panose="02010600040101010101" pitchFamily="2" charset="-122"/>
                <a:cs typeface="Calibri" panose="020F0502020204030204" pitchFamily="34" charset="0"/>
              </a:rPr>
              <a:t>．怎样为下一个分支操作选择一个节点</a:t>
            </a:r>
            <a:endParaRPr lang="en-US" altLang="zh-CN" sz="2400" kern="0" dirty="0">
              <a:latin typeface="Calibri" panose="020F0502020204030204" pitchFamily="34" charset="0"/>
              <a:ea typeface="华文仿宋" panose="02010600040101010101" pitchFamily="2" charset="-122"/>
              <a:cs typeface="Calibri" panose="020F0502020204030204" pitchFamily="34" charset="0"/>
            </a:endParaRPr>
          </a:p>
          <a:p>
            <a:pPr marL="0" indent="0" eaLnBrk="1" hangingPunct="1">
              <a:lnSpc>
                <a:spcPct val="150000"/>
              </a:lnSpc>
              <a:buClr>
                <a:srgbClr val="666600"/>
              </a:buClr>
              <a:buNone/>
              <a:defRPr/>
            </a:pPr>
            <a:r>
              <a:rPr lang="en-US" altLang="zh-CN" sz="2400" kern="0" dirty="0">
                <a:latin typeface="Calibri" panose="020F0502020204030204" pitchFamily="34" charset="0"/>
                <a:ea typeface="华文仿宋" panose="02010600040101010101" pitchFamily="2" charset="-122"/>
                <a:cs typeface="Calibri" panose="020F0502020204030204" pitchFamily="34" charset="0"/>
              </a:rPr>
              <a:t>4.    </a:t>
            </a:r>
            <a:r>
              <a:rPr lang="zh-CN" altLang="en-US" sz="2400" kern="0" dirty="0">
                <a:latin typeface="Calibri" panose="020F0502020204030204" pitchFamily="34" charset="0"/>
                <a:ea typeface="华文仿宋" panose="02010600040101010101" pitchFamily="2" charset="-122"/>
                <a:cs typeface="Calibri" panose="020F0502020204030204" pitchFamily="34" charset="0"/>
              </a:rPr>
              <a:t>怎样扩展一棵搜索树</a:t>
            </a:r>
            <a:r>
              <a:rPr lang="en-US" altLang="zh-CN" sz="2400" kern="0" dirty="0">
                <a:latin typeface="Calibri" panose="020F0502020204030204" pitchFamily="34" charset="0"/>
                <a:ea typeface="华文仿宋" panose="02010600040101010101" pitchFamily="2" charset="-122"/>
                <a:cs typeface="Calibri" panose="020F0502020204030204" pitchFamily="34" charset="0"/>
              </a:rPr>
              <a:t>(BFS,DFS,…)</a:t>
            </a:r>
          </a:p>
          <a:p>
            <a:pPr marL="0" indent="0" eaLnBrk="1" hangingPunct="1">
              <a:lnSpc>
                <a:spcPct val="150000"/>
              </a:lnSpc>
              <a:buClr>
                <a:srgbClr val="666600"/>
              </a:buClr>
              <a:buNone/>
              <a:defRPr/>
            </a:pPr>
            <a:r>
              <a:rPr lang="zh-CN" altLang="en-US" sz="2400" kern="0" dirty="0">
                <a:latin typeface="Calibri" panose="020F0502020204030204" pitchFamily="34" charset="0"/>
                <a:ea typeface="华文仿宋" panose="02010600040101010101" pitchFamily="2" charset="-122"/>
                <a:cs typeface="Calibri" panose="020F0502020204030204" pitchFamily="34" charset="0"/>
              </a:rPr>
              <a:t>        充分利用限界函数和约束函数来剪去无效的枝并把搜索集中在可以得到解的分支上。</a:t>
            </a:r>
          </a:p>
        </p:txBody>
      </p:sp>
    </p:spTree>
    <p:extLst>
      <p:ext uri="{BB962C8B-B14F-4D97-AF65-F5344CB8AC3E}">
        <p14:creationId xmlns:p14="http://schemas.microsoft.com/office/powerpoint/2010/main" val="4191269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子集树</a:t>
            </a:r>
          </a:p>
        </p:txBody>
      </p:sp>
      <p:sp>
        <p:nvSpPr>
          <p:cNvPr id="113" name="流程图: 接点 112">
            <a:extLst>
              <a:ext uri="{FF2B5EF4-FFF2-40B4-BE49-F238E27FC236}">
                <a16:creationId xmlns:a16="http://schemas.microsoft.com/office/drawing/2014/main" id="{2AB10EE3-D8F4-1E3F-BE77-3B31203026B1}"/>
              </a:ext>
            </a:extLst>
          </p:cNvPr>
          <p:cNvSpPr/>
          <p:nvPr/>
        </p:nvSpPr>
        <p:spPr>
          <a:xfrm>
            <a:off x="5554638" y="1415209"/>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4" name="流程图: 接点 113">
            <a:extLst>
              <a:ext uri="{FF2B5EF4-FFF2-40B4-BE49-F238E27FC236}">
                <a16:creationId xmlns:a16="http://schemas.microsoft.com/office/drawing/2014/main" id="{7EAFFEDD-E79A-EC7F-4F43-32D8104BBAB9}"/>
              </a:ext>
            </a:extLst>
          </p:cNvPr>
          <p:cNvSpPr/>
          <p:nvPr/>
        </p:nvSpPr>
        <p:spPr>
          <a:xfrm>
            <a:off x="3919181" y="223407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5" name="流程图: 接点 114">
            <a:extLst>
              <a:ext uri="{FF2B5EF4-FFF2-40B4-BE49-F238E27FC236}">
                <a16:creationId xmlns:a16="http://schemas.microsoft.com/office/drawing/2014/main" id="{F9800FFD-8B14-33D7-032D-FBA2AD7BB989}"/>
              </a:ext>
            </a:extLst>
          </p:cNvPr>
          <p:cNvSpPr/>
          <p:nvPr/>
        </p:nvSpPr>
        <p:spPr>
          <a:xfrm>
            <a:off x="7190095" y="228450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6" name="流程图: 接点 115">
            <a:extLst>
              <a:ext uri="{FF2B5EF4-FFF2-40B4-BE49-F238E27FC236}">
                <a16:creationId xmlns:a16="http://schemas.microsoft.com/office/drawing/2014/main" id="{00AC2E78-79E0-3943-A0AE-5ACFE6E3A42E}"/>
              </a:ext>
            </a:extLst>
          </p:cNvPr>
          <p:cNvSpPr/>
          <p:nvPr/>
        </p:nvSpPr>
        <p:spPr>
          <a:xfrm>
            <a:off x="3101453" y="328569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7" name="流程图: 接点 116">
            <a:extLst>
              <a:ext uri="{FF2B5EF4-FFF2-40B4-BE49-F238E27FC236}">
                <a16:creationId xmlns:a16="http://schemas.microsoft.com/office/drawing/2014/main" id="{6F8FF1FD-976E-B952-4FB7-8DAC599A45BC}"/>
              </a:ext>
            </a:extLst>
          </p:cNvPr>
          <p:cNvSpPr/>
          <p:nvPr/>
        </p:nvSpPr>
        <p:spPr>
          <a:xfrm>
            <a:off x="4736909" y="328569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0" name="流程图: 接点 119">
            <a:extLst>
              <a:ext uri="{FF2B5EF4-FFF2-40B4-BE49-F238E27FC236}">
                <a16:creationId xmlns:a16="http://schemas.microsoft.com/office/drawing/2014/main" id="{BDF157A1-8362-B8C2-168B-3FCD1E8F9749}"/>
              </a:ext>
            </a:extLst>
          </p:cNvPr>
          <p:cNvSpPr/>
          <p:nvPr/>
        </p:nvSpPr>
        <p:spPr>
          <a:xfrm>
            <a:off x="5368730" y="226779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2" name="流程图: 接点 121">
            <a:extLst>
              <a:ext uri="{FF2B5EF4-FFF2-40B4-BE49-F238E27FC236}">
                <a16:creationId xmlns:a16="http://schemas.microsoft.com/office/drawing/2014/main" id="{B8A21372-0863-6347-B56A-67C1B8CFA289}"/>
              </a:ext>
            </a:extLst>
          </p:cNvPr>
          <p:cNvSpPr/>
          <p:nvPr/>
        </p:nvSpPr>
        <p:spPr>
          <a:xfrm>
            <a:off x="6554453" y="3390481"/>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3" name="流程图: 接点 122">
            <a:extLst>
              <a:ext uri="{FF2B5EF4-FFF2-40B4-BE49-F238E27FC236}">
                <a16:creationId xmlns:a16="http://schemas.microsoft.com/office/drawing/2014/main" id="{9D5DB5F1-7F6E-4C92-9B9F-652E7808EDF5}"/>
              </a:ext>
            </a:extLst>
          </p:cNvPr>
          <p:cNvSpPr/>
          <p:nvPr/>
        </p:nvSpPr>
        <p:spPr>
          <a:xfrm>
            <a:off x="8042815" y="3404463"/>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26" name="直接连接符 125">
            <a:extLst>
              <a:ext uri="{FF2B5EF4-FFF2-40B4-BE49-F238E27FC236}">
                <a16:creationId xmlns:a16="http://schemas.microsoft.com/office/drawing/2014/main" id="{0BB0732A-8026-66FC-5F30-5494ACDB9943}"/>
              </a:ext>
            </a:extLst>
          </p:cNvPr>
          <p:cNvCxnSpPr>
            <a:cxnSpLocks/>
            <a:stCxn id="113" idx="4"/>
            <a:endCxn id="114" idx="7"/>
          </p:cNvCxnSpPr>
          <p:nvPr/>
        </p:nvCxnSpPr>
        <p:spPr>
          <a:xfrm flipH="1">
            <a:off x="4175461" y="1756403"/>
            <a:ext cx="1529303" cy="527639"/>
          </a:xfrm>
          <a:prstGeom prst="line">
            <a:avLst/>
          </a:prstGeom>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43007C82-9B36-459C-572E-2C12734CEFB0}"/>
              </a:ext>
            </a:extLst>
          </p:cNvPr>
          <p:cNvCxnSpPr>
            <a:stCxn id="113" idx="4"/>
            <a:endCxn id="115" idx="1"/>
          </p:cNvCxnSpPr>
          <p:nvPr/>
        </p:nvCxnSpPr>
        <p:spPr>
          <a:xfrm>
            <a:off x="5704764" y="1756403"/>
            <a:ext cx="1529302" cy="57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AF40D855-10DA-A34A-E97C-6CF8FAA84156}"/>
              </a:ext>
            </a:extLst>
          </p:cNvPr>
          <p:cNvCxnSpPr>
            <a:cxnSpLocks/>
            <a:stCxn id="114" idx="4"/>
            <a:endCxn id="116" idx="7"/>
          </p:cNvCxnSpPr>
          <p:nvPr/>
        </p:nvCxnSpPr>
        <p:spPr>
          <a:xfrm flipH="1">
            <a:off x="3357733" y="2575269"/>
            <a:ext cx="711574" cy="760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4AE5495B-579F-11FA-8710-0AAB80C58BAC}"/>
              </a:ext>
            </a:extLst>
          </p:cNvPr>
          <p:cNvCxnSpPr>
            <a:stCxn id="114" idx="4"/>
            <a:endCxn id="117" idx="0"/>
          </p:cNvCxnSpPr>
          <p:nvPr/>
        </p:nvCxnSpPr>
        <p:spPr>
          <a:xfrm>
            <a:off x="4069307" y="2575269"/>
            <a:ext cx="817728" cy="710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5EF6CC2E-F40E-81A7-6DF1-17CD9C9671B4}"/>
              </a:ext>
            </a:extLst>
          </p:cNvPr>
          <p:cNvCxnSpPr>
            <a:cxnSpLocks/>
            <a:endCxn id="122" idx="7"/>
          </p:cNvCxnSpPr>
          <p:nvPr/>
        </p:nvCxnSpPr>
        <p:spPr>
          <a:xfrm flipH="1">
            <a:off x="6810733" y="2639351"/>
            <a:ext cx="519935" cy="801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EC73DD63-2F8C-D7EA-558F-A159AD953E22}"/>
              </a:ext>
            </a:extLst>
          </p:cNvPr>
          <p:cNvCxnSpPr>
            <a:cxnSpLocks/>
            <a:stCxn id="180" idx="0"/>
            <a:endCxn id="123" idx="7"/>
          </p:cNvCxnSpPr>
          <p:nvPr/>
        </p:nvCxnSpPr>
        <p:spPr>
          <a:xfrm>
            <a:off x="7401535" y="2715870"/>
            <a:ext cx="897560" cy="738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C163AF41-DE59-7EB1-1A3A-FE91A505DF43}"/>
              </a:ext>
            </a:extLst>
          </p:cNvPr>
          <p:cNvCxnSpPr>
            <a:cxnSpLocks/>
            <a:stCxn id="113" idx="4"/>
            <a:endCxn id="120" idx="1"/>
          </p:cNvCxnSpPr>
          <p:nvPr/>
        </p:nvCxnSpPr>
        <p:spPr>
          <a:xfrm flipH="1">
            <a:off x="5412701" y="1756403"/>
            <a:ext cx="292063" cy="56136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8" name="文本框 137">
                <a:extLst>
                  <a:ext uri="{FF2B5EF4-FFF2-40B4-BE49-F238E27FC236}">
                    <a16:creationId xmlns:a16="http://schemas.microsoft.com/office/drawing/2014/main" id="{21BFFB61-1194-9363-9C6E-21BDBB1A8520}"/>
                  </a:ext>
                </a:extLst>
              </p:cNvPr>
              <p:cNvSpPr txBox="1"/>
              <p:nvPr/>
            </p:nvSpPr>
            <p:spPr>
              <a:xfrm>
                <a:off x="4846864" y="1756403"/>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panose="02040503050406030204" pitchFamily="18" charset="0"/>
                            <a:cs typeface="+mn-cs"/>
                          </a:rPr>
                          <m:t>𝑺</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panose="02040503050406030204" pitchFamily="18" charset="0"/>
                            <a:cs typeface="+mn-cs"/>
                          </a:rPr>
                          <m:t>𝟏</m:t>
                        </m:r>
                      </m:sub>
                    </m:sSub>
                  </m:oMath>
                </a14:m>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mc:Choice>
        <mc:Fallback>
          <p:sp>
            <p:nvSpPr>
              <p:cNvPr id="138" name="文本框 137">
                <a:extLst>
                  <a:ext uri="{FF2B5EF4-FFF2-40B4-BE49-F238E27FC236}">
                    <a16:creationId xmlns:a16="http://schemas.microsoft.com/office/drawing/2014/main" id="{21BFFB61-1194-9363-9C6E-21BDBB1A8520}"/>
                  </a:ext>
                </a:extLst>
              </p:cNvPr>
              <p:cNvSpPr txBox="1">
                <a:spLocks noRot="1" noChangeAspect="1" noMove="1" noResize="1" noEditPoints="1" noAdjustHandles="1" noChangeArrowheads="1" noChangeShapeType="1" noTextEdit="1"/>
              </p:cNvSpPr>
              <p:nvPr/>
            </p:nvSpPr>
            <p:spPr>
              <a:xfrm>
                <a:off x="4846864" y="1756403"/>
                <a:ext cx="1896655" cy="369332"/>
              </a:xfrm>
              <a:prstGeom prst="rect">
                <a:avLst/>
              </a:prstGeom>
              <a:blipFill>
                <a:blip r:embed="rId3"/>
                <a:stretch>
                  <a:fillRect b="-16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9" name="文本框 138">
                <a:extLst>
                  <a:ext uri="{FF2B5EF4-FFF2-40B4-BE49-F238E27FC236}">
                    <a16:creationId xmlns:a16="http://schemas.microsoft.com/office/drawing/2014/main" id="{70A633EF-7DE5-828C-2949-30F1E93CCEAC}"/>
                  </a:ext>
                </a:extLst>
              </p:cNvPr>
              <p:cNvSpPr txBox="1"/>
              <p:nvPr/>
            </p:nvSpPr>
            <p:spPr>
              <a:xfrm>
                <a:off x="1830103" y="1367359"/>
                <a:ext cx="1161938"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prstClr val="black"/>
                  </a:solidFill>
                  <a:latin typeface="等线" panose="020F0502020204030204"/>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Level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prstClr val="black"/>
                    </a:solidFill>
                    <a:latin typeface="等线" panose="020F0502020204030204"/>
                    <a:ea typeface="等线" panose="02010600030101010101" pitchFamily="2" charset="-122"/>
                  </a:rPr>
                  <a:t>Level 2</a:t>
                </a: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1" u="none" strike="noStrike" kern="120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i="1" dirty="0">
                  <a:solidFill>
                    <a:prstClr val="black"/>
                  </a:solidFill>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1" u="none" strike="noStrike" kern="120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i="1" dirty="0">
                  <a:solidFill>
                    <a:prstClr val="black"/>
                  </a:solidFill>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1" u="none" strike="noStrike" kern="120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i="1" dirty="0">
                  <a:solidFill>
                    <a:prstClr val="black"/>
                  </a:solidFill>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𝒏</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prstClr val="black"/>
                    </a:solidFill>
                    <a:latin typeface="等线" panose="020F0502020204030204"/>
                    <a:ea typeface="等线" panose="02010600030101010101" pitchFamily="2" charset="-122"/>
                  </a:rPr>
                  <a:t>Level n</a:t>
                </a: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prstClr val="black"/>
                  </a:solidFill>
                  <a:latin typeface="等线" panose="020F0502020204030204"/>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p:sp>
            <p:nvSpPr>
              <p:cNvPr id="139" name="文本框 138">
                <a:extLst>
                  <a:ext uri="{FF2B5EF4-FFF2-40B4-BE49-F238E27FC236}">
                    <a16:creationId xmlns:a16="http://schemas.microsoft.com/office/drawing/2014/main" id="{70A633EF-7DE5-828C-2949-30F1E93CCEAC}"/>
                  </a:ext>
                </a:extLst>
              </p:cNvPr>
              <p:cNvSpPr txBox="1">
                <a:spLocks noRot="1" noChangeAspect="1" noMove="1" noResize="1" noEditPoints="1" noAdjustHandles="1" noChangeArrowheads="1" noChangeShapeType="1" noTextEdit="1"/>
              </p:cNvSpPr>
              <p:nvPr/>
            </p:nvSpPr>
            <p:spPr>
              <a:xfrm>
                <a:off x="1830103" y="1367359"/>
                <a:ext cx="1161938" cy="5355312"/>
              </a:xfrm>
              <a:prstGeom prst="rect">
                <a:avLst/>
              </a:prstGeom>
              <a:blipFill>
                <a:blip r:embed="rId4"/>
                <a:stretch>
                  <a:fillRect l="-41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0" name="文本框 139">
                <a:extLst>
                  <a:ext uri="{FF2B5EF4-FFF2-40B4-BE49-F238E27FC236}">
                    <a16:creationId xmlns:a16="http://schemas.microsoft.com/office/drawing/2014/main" id="{CC8B93BD-819C-EF73-0FD1-17BC50C9CE40}"/>
                  </a:ext>
                </a:extLst>
              </p:cNvPr>
              <p:cNvSpPr txBox="1"/>
              <p:nvPr/>
            </p:nvSpPr>
            <p:spPr>
              <a:xfrm>
                <a:off x="3227133" y="2714539"/>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panose="02040503050406030204" pitchFamily="18" charset="0"/>
                            <a:cs typeface="+mn-cs"/>
                          </a:rPr>
                          <m:t>𝑺</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panose="02040503050406030204" pitchFamily="18" charset="0"/>
                            <a:cs typeface="+mn-cs"/>
                          </a:rPr>
                          <m:t>𝟐</m:t>
                        </m:r>
                      </m:sub>
                    </m:sSub>
                  </m:oMath>
                </a14:m>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mc:Choice>
        <mc:Fallback>
          <p:sp>
            <p:nvSpPr>
              <p:cNvPr id="140" name="文本框 139">
                <a:extLst>
                  <a:ext uri="{FF2B5EF4-FFF2-40B4-BE49-F238E27FC236}">
                    <a16:creationId xmlns:a16="http://schemas.microsoft.com/office/drawing/2014/main" id="{CC8B93BD-819C-EF73-0FD1-17BC50C9CE40}"/>
                  </a:ext>
                </a:extLst>
              </p:cNvPr>
              <p:cNvSpPr txBox="1">
                <a:spLocks noRot="1" noChangeAspect="1" noMove="1" noResize="1" noEditPoints="1" noAdjustHandles="1" noChangeArrowheads="1" noChangeShapeType="1" noTextEdit="1"/>
              </p:cNvSpPr>
              <p:nvPr/>
            </p:nvSpPr>
            <p:spPr>
              <a:xfrm>
                <a:off x="3227133" y="2714539"/>
                <a:ext cx="1896655" cy="369332"/>
              </a:xfrm>
              <a:prstGeom prst="rect">
                <a:avLst/>
              </a:prstGeom>
              <a:blipFill>
                <a:blip r:embed="rId5"/>
                <a:stretch>
                  <a:fillRect b="-1639"/>
                </a:stretch>
              </a:blipFill>
            </p:spPr>
            <p:txBody>
              <a:bodyPr/>
              <a:lstStyle/>
              <a:p>
                <a:r>
                  <a:rPr lang="zh-CN" altLang="en-US">
                    <a:noFill/>
                  </a:rPr>
                  <a:t> </a:t>
                </a:r>
              </a:p>
            </p:txBody>
          </p:sp>
        </mc:Fallback>
      </mc:AlternateContent>
      <p:sp>
        <p:nvSpPr>
          <p:cNvPr id="7" name="椭圆 6">
            <a:extLst>
              <a:ext uri="{FF2B5EF4-FFF2-40B4-BE49-F238E27FC236}">
                <a16:creationId xmlns:a16="http://schemas.microsoft.com/office/drawing/2014/main" id="{55C65E6D-E23F-5736-8888-FCB74483CF70}"/>
              </a:ext>
            </a:extLst>
          </p:cNvPr>
          <p:cNvSpPr/>
          <p:nvPr/>
        </p:nvSpPr>
        <p:spPr>
          <a:xfrm>
            <a:off x="4338956" y="1756403"/>
            <a:ext cx="2404563" cy="56707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C4560987-8785-9D42-2317-EC04C5E8B2D1}"/>
              </a:ext>
            </a:extLst>
          </p:cNvPr>
          <p:cNvSpPr/>
          <p:nvPr/>
        </p:nvSpPr>
        <p:spPr>
          <a:xfrm>
            <a:off x="2853565" y="2646948"/>
            <a:ext cx="2404563" cy="56707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79" name="文本框 178">
                <a:extLst>
                  <a:ext uri="{FF2B5EF4-FFF2-40B4-BE49-F238E27FC236}">
                    <a16:creationId xmlns:a16="http://schemas.microsoft.com/office/drawing/2014/main" id="{136507B2-CEBE-4CF1-E68F-26C8128E8F06}"/>
                  </a:ext>
                </a:extLst>
              </p:cNvPr>
              <p:cNvSpPr txBox="1"/>
              <p:nvPr/>
            </p:nvSpPr>
            <p:spPr>
              <a:xfrm>
                <a:off x="6656890" y="2811108"/>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panose="02040503050406030204" pitchFamily="18" charset="0"/>
                            <a:cs typeface="+mn-cs"/>
                          </a:rPr>
                          <m:t>𝑺</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panose="02040503050406030204" pitchFamily="18" charset="0"/>
                            <a:cs typeface="+mn-cs"/>
                          </a:rPr>
                          <m:t>𝟐</m:t>
                        </m:r>
                      </m:sub>
                    </m:sSub>
                  </m:oMath>
                </a14:m>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mc:Choice>
        <mc:Fallback>
          <p:sp>
            <p:nvSpPr>
              <p:cNvPr id="179" name="文本框 178">
                <a:extLst>
                  <a:ext uri="{FF2B5EF4-FFF2-40B4-BE49-F238E27FC236}">
                    <a16:creationId xmlns:a16="http://schemas.microsoft.com/office/drawing/2014/main" id="{136507B2-CEBE-4CF1-E68F-26C8128E8F06}"/>
                  </a:ext>
                </a:extLst>
              </p:cNvPr>
              <p:cNvSpPr txBox="1">
                <a:spLocks noRot="1" noChangeAspect="1" noMove="1" noResize="1" noEditPoints="1" noAdjustHandles="1" noChangeArrowheads="1" noChangeShapeType="1" noTextEdit="1"/>
              </p:cNvSpPr>
              <p:nvPr/>
            </p:nvSpPr>
            <p:spPr>
              <a:xfrm>
                <a:off x="6656890" y="2811108"/>
                <a:ext cx="1896655" cy="369332"/>
              </a:xfrm>
              <a:prstGeom prst="rect">
                <a:avLst/>
              </a:prstGeom>
              <a:blipFill>
                <a:blip r:embed="rId6"/>
                <a:stretch>
                  <a:fillRect b="-1639"/>
                </a:stretch>
              </a:blipFill>
            </p:spPr>
            <p:txBody>
              <a:bodyPr/>
              <a:lstStyle/>
              <a:p>
                <a:r>
                  <a:rPr lang="zh-CN" altLang="en-US">
                    <a:noFill/>
                  </a:rPr>
                  <a:t> </a:t>
                </a:r>
              </a:p>
            </p:txBody>
          </p:sp>
        </mc:Fallback>
      </mc:AlternateContent>
      <p:sp>
        <p:nvSpPr>
          <p:cNvPr id="180" name="椭圆 179">
            <a:extLst>
              <a:ext uri="{FF2B5EF4-FFF2-40B4-BE49-F238E27FC236}">
                <a16:creationId xmlns:a16="http://schemas.microsoft.com/office/drawing/2014/main" id="{06713F13-38F6-B1EA-A4F4-9A1E1284877B}"/>
              </a:ext>
            </a:extLst>
          </p:cNvPr>
          <p:cNvSpPr/>
          <p:nvPr/>
        </p:nvSpPr>
        <p:spPr>
          <a:xfrm>
            <a:off x="6199253" y="2715870"/>
            <a:ext cx="2404563" cy="56707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文本框 180">
            <a:extLst>
              <a:ext uri="{FF2B5EF4-FFF2-40B4-BE49-F238E27FC236}">
                <a16:creationId xmlns:a16="http://schemas.microsoft.com/office/drawing/2014/main" id="{26DD952B-7107-3126-19C0-D1B5CCC96BD2}"/>
              </a:ext>
            </a:extLst>
          </p:cNvPr>
          <p:cNvSpPr txBox="1"/>
          <p:nvPr/>
        </p:nvSpPr>
        <p:spPr>
          <a:xfrm>
            <a:off x="5996828" y="2284041"/>
            <a:ext cx="50350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p:txBody>
      </p:sp>
      <p:sp>
        <p:nvSpPr>
          <p:cNvPr id="182" name="文本框 181">
            <a:extLst>
              <a:ext uri="{FF2B5EF4-FFF2-40B4-BE49-F238E27FC236}">
                <a16:creationId xmlns:a16="http://schemas.microsoft.com/office/drawing/2014/main" id="{2FE5EC80-9DA5-26BE-0D63-572AD373F874}"/>
              </a:ext>
            </a:extLst>
          </p:cNvPr>
          <p:cNvSpPr txBox="1"/>
          <p:nvPr/>
        </p:nvSpPr>
        <p:spPr>
          <a:xfrm>
            <a:off x="5425555" y="3337550"/>
            <a:ext cx="50350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p:txBody>
      </p:sp>
      <p:sp>
        <p:nvSpPr>
          <p:cNvPr id="183" name="流程图: 接点 182">
            <a:extLst>
              <a:ext uri="{FF2B5EF4-FFF2-40B4-BE49-F238E27FC236}">
                <a16:creationId xmlns:a16="http://schemas.microsoft.com/office/drawing/2014/main" id="{B7A90B6A-2FDD-40FF-9AD9-09787206762B}"/>
              </a:ext>
            </a:extLst>
          </p:cNvPr>
          <p:cNvSpPr/>
          <p:nvPr/>
        </p:nvSpPr>
        <p:spPr>
          <a:xfrm>
            <a:off x="3748832" y="3292203"/>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84" name="直接连接符 183">
            <a:extLst>
              <a:ext uri="{FF2B5EF4-FFF2-40B4-BE49-F238E27FC236}">
                <a16:creationId xmlns:a16="http://schemas.microsoft.com/office/drawing/2014/main" id="{73197680-BFD5-29FA-DCBA-0BD283864FB7}"/>
              </a:ext>
            </a:extLst>
          </p:cNvPr>
          <p:cNvCxnSpPr>
            <a:cxnSpLocks/>
            <a:stCxn id="178" idx="0"/>
            <a:endCxn id="183" idx="1"/>
          </p:cNvCxnSpPr>
          <p:nvPr/>
        </p:nvCxnSpPr>
        <p:spPr>
          <a:xfrm flipH="1">
            <a:off x="3792803" y="2646948"/>
            <a:ext cx="263044" cy="695222"/>
          </a:xfrm>
          <a:prstGeom prst="line">
            <a:avLst/>
          </a:prstGeom>
        </p:spPr>
        <p:style>
          <a:lnRef idx="1">
            <a:schemeClr val="accent1"/>
          </a:lnRef>
          <a:fillRef idx="0">
            <a:schemeClr val="accent1"/>
          </a:fillRef>
          <a:effectRef idx="0">
            <a:schemeClr val="accent1"/>
          </a:effectRef>
          <a:fontRef idx="minor">
            <a:schemeClr val="tx1"/>
          </a:fontRef>
        </p:style>
      </p:cxnSp>
      <p:sp>
        <p:nvSpPr>
          <p:cNvPr id="185" name="流程图: 接点 184">
            <a:extLst>
              <a:ext uri="{FF2B5EF4-FFF2-40B4-BE49-F238E27FC236}">
                <a16:creationId xmlns:a16="http://schemas.microsoft.com/office/drawing/2014/main" id="{BF87CC04-7AB8-5FAF-FD8A-504FCFE0C637}"/>
              </a:ext>
            </a:extLst>
          </p:cNvPr>
          <p:cNvSpPr/>
          <p:nvPr/>
        </p:nvSpPr>
        <p:spPr>
          <a:xfrm>
            <a:off x="7078386" y="341796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86" name="直接连接符 185">
            <a:extLst>
              <a:ext uri="{FF2B5EF4-FFF2-40B4-BE49-F238E27FC236}">
                <a16:creationId xmlns:a16="http://schemas.microsoft.com/office/drawing/2014/main" id="{FD623A00-B0C4-BC66-36EC-F806BDD59709}"/>
              </a:ext>
            </a:extLst>
          </p:cNvPr>
          <p:cNvCxnSpPr>
            <a:cxnSpLocks/>
            <a:stCxn id="115" idx="4"/>
            <a:endCxn id="185" idx="1"/>
          </p:cNvCxnSpPr>
          <p:nvPr/>
        </p:nvCxnSpPr>
        <p:spPr>
          <a:xfrm flipH="1">
            <a:off x="7122357" y="2625702"/>
            <a:ext cx="217864" cy="842230"/>
          </a:xfrm>
          <a:prstGeom prst="line">
            <a:avLst/>
          </a:prstGeom>
        </p:spPr>
        <p:style>
          <a:lnRef idx="1">
            <a:schemeClr val="accent1"/>
          </a:lnRef>
          <a:fillRef idx="0">
            <a:schemeClr val="accent1"/>
          </a:fillRef>
          <a:effectRef idx="0">
            <a:schemeClr val="accent1"/>
          </a:effectRef>
          <a:fontRef idx="minor">
            <a:schemeClr val="tx1"/>
          </a:fontRef>
        </p:style>
      </p:cxnSp>
      <p:sp>
        <p:nvSpPr>
          <p:cNvPr id="187" name="文本框 186">
            <a:extLst>
              <a:ext uri="{FF2B5EF4-FFF2-40B4-BE49-F238E27FC236}">
                <a16:creationId xmlns:a16="http://schemas.microsoft.com/office/drawing/2014/main" id="{0C22A7CD-7367-1BBD-0C36-4C9E7F62DB11}"/>
              </a:ext>
            </a:extLst>
          </p:cNvPr>
          <p:cNvSpPr txBox="1"/>
          <p:nvPr/>
        </p:nvSpPr>
        <p:spPr>
          <a:xfrm>
            <a:off x="4091149" y="3282714"/>
            <a:ext cx="50350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p:txBody>
      </p:sp>
      <p:sp>
        <p:nvSpPr>
          <p:cNvPr id="188" name="文本框 187">
            <a:extLst>
              <a:ext uri="{FF2B5EF4-FFF2-40B4-BE49-F238E27FC236}">
                <a16:creationId xmlns:a16="http://schemas.microsoft.com/office/drawing/2014/main" id="{6970686A-2E28-A28F-8B2D-00F9873959A8}"/>
              </a:ext>
            </a:extLst>
          </p:cNvPr>
          <p:cNvSpPr txBox="1"/>
          <p:nvPr/>
        </p:nvSpPr>
        <p:spPr>
          <a:xfrm>
            <a:off x="7296529" y="3367267"/>
            <a:ext cx="50350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p:txBody>
      </p:sp>
      <p:sp>
        <p:nvSpPr>
          <p:cNvPr id="189" name="文本框 188">
            <a:extLst>
              <a:ext uri="{FF2B5EF4-FFF2-40B4-BE49-F238E27FC236}">
                <a16:creationId xmlns:a16="http://schemas.microsoft.com/office/drawing/2014/main" id="{EE922230-92D0-4972-5D93-900C1D4022B7}"/>
              </a:ext>
            </a:extLst>
          </p:cNvPr>
          <p:cNvSpPr txBox="1"/>
          <p:nvPr/>
        </p:nvSpPr>
        <p:spPr>
          <a:xfrm>
            <a:off x="5483163" y="3810720"/>
            <a:ext cx="503506" cy="923330"/>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a:t>
            </a:r>
          </a:p>
          <a:p>
            <a:r>
              <a:rPr lang="en-US" altLang="zh-CN" b="1" dirty="0">
                <a:latin typeface="楷体" panose="02010609060101010101" pitchFamily="49" charset="-122"/>
                <a:ea typeface="楷体" panose="02010609060101010101" pitchFamily="49" charset="-122"/>
              </a:rPr>
              <a:t>.</a:t>
            </a:r>
          </a:p>
          <a:p>
            <a:r>
              <a:rPr lang="en-US" altLang="zh-CN" b="1" dirty="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p:txBody>
      </p:sp>
      <p:sp>
        <p:nvSpPr>
          <p:cNvPr id="190" name="流程图: 接点 189">
            <a:extLst>
              <a:ext uri="{FF2B5EF4-FFF2-40B4-BE49-F238E27FC236}">
                <a16:creationId xmlns:a16="http://schemas.microsoft.com/office/drawing/2014/main" id="{1B7B97F4-6D88-094C-9593-BCC443361445}"/>
              </a:ext>
            </a:extLst>
          </p:cNvPr>
          <p:cNvSpPr/>
          <p:nvPr/>
        </p:nvSpPr>
        <p:spPr>
          <a:xfrm>
            <a:off x="5404873" y="494009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1" name="流程图: 接点 190">
            <a:extLst>
              <a:ext uri="{FF2B5EF4-FFF2-40B4-BE49-F238E27FC236}">
                <a16:creationId xmlns:a16="http://schemas.microsoft.com/office/drawing/2014/main" id="{D5AFBBAE-502C-D480-A785-60314C910BC8}"/>
              </a:ext>
            </a:extLst>
          </p:cNvPr>
          <p:cNvSpPr/>
          <p:nvPr/>
        </p:nvSpPr>
        <p:spPr>
          <a:xfrm>
            <a:off x="4587145" y="5991722"/>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2" name="流程图: 接点 191">
            <a:extLst>
              <a:ext uri="{FF2B5EF4-FFF2-40B4-BE49-F238E27FC236}">
                <a16:creationId xmlns:a16="http://schemas.microsoft.com/office/drawing/2014/main" id="{039EB20C-83D4-98C3-9E87-F2CC4E156D0E}"/>
              </a:ext>
            </a:extLst>
          </p:cNvPr>
          <p:cNvSpPr/>
          <p:nvPr/>
        </p:nvSpPr>
        <p:spPr>
          <a:xfrm>
            <a:off x="6222601" y="5991722"/>
            <a:ext cx="300251" cy="34119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93" name="直接连接符 192">
            <a:extLst>
              <a:ext uri="{FF2B5EF4-FFF2-40B4-BE49-F238E27FC236}">
                <a16:creationId xmlns:a16="http://schemas.microsoft.com/office/drawing/2014/main" id="{FDCABD79-251E-55C4-5DCF-ADC7C565CB28}"/>
              </a:ext>
            </a:extLst>
          </p:cNvPr>
          <p:cNvCxnSpPr>
            <a:cxnSpLocks/>
            <a:stCxn id="190" idx="4"/>
            <a:endCxn id="191" idx="7"/>
          </p:cNvCxnSpPr>
          <p:nvPr/>
        </p:nvCxnSpPr>
        <p:spPr>
          <a:xfrm flipH="1">
            <a:off x="4843425" y="5281292"/>
            <a:ext cx="711574" cy="76039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4" name="文本框 193">
                <a:extLst>
                  <a:ext uri="{FF2B5EF4-FFF2-40B4-BE49-F238E27FC236}">
                    <a16:creationId xmlns:a16="http://schemas.microsoft.com/office/drawing/2014/main" id="{D64BB0B0-F009-16DD-1764-08CBF2BC221C}"/>
                  </a:ext>
                </a:extLst>
              </p:cNvPr>
              <p:cNvSpPr txBox="1"/>
              <p:nvPr/>
            </p:nvSpPr>
            <p:spPr>
              <a:xfrm>
                <a:off x="4712825" y="5420562"/>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panose="02040503050406030204" pitchFamily="18" charset="0"/>
                            <a:cs typeface="+mn-cs"/>
                          </a:rPr>
                          <m:t>𝑺</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panose="02040503050406030204" pitchFamily="18" charset="0"/>
                            <a:cs typeface="+mn-cs"/>
                          </a:rPr>
                          <m:t>𝟐</m:t>
                        </m:r>
                      </m:sub>
                    </m:sSub>
                  </m:oMath>
                </a14:m>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mc:Choice>
        <mc:Fallback>
          <p:sp>
            <p:nvSpPr>
              <p:cNvPr id="194" name="文本框 193">
                <a:extLst>
                  <a:ext uri="{FF2B5EF4-FFF2-40B4-BE49-F238E27FC236}">
                    <a16:creationId xmlns:a16="http://schemas.microsoft.com/office/drawing/2014/main" id="{D64BB0B0-F009-16DD-1764-08CBF2BC221C}"/>
                  </a:ext>
                </a:extLst>
              </p:cNvPr>
              <p:cNvSpPr txBox="1">
                <a:spLocks noRot="1" noChangeAspect="1" noMove="1" noResize="1" noEditPoints="1" noAdjustHandles="1" noChangeArrowheads="1" noChangeShapeType="1" noTextEdit="1"/>
              </p:cNvSpPr>
              <p:nvPr/>
            </p:nvSpPr>
            <p:spPr>
              <a:xfrm>
                <a:off x="4712825" y="5420562"/>
                <a:ext cx="1896655" cy="369332"/>
              </a:xfrm>
              <a:prstGeom prst="rect">
                <a:avLst/>
              </a:prstGeom>
              <a:blipFill>
                <a:blip r:embed="rId7"/>
                <a:stretch>
                  <a:fillRect b="-1639"/>
                </a:stretch>
              </a:blipFill>
            </p:spPr>
            <p:txBody>
              <a:bodyPr/>
              <a:lstStyle/>
              <a:p>
                <a:r>
                  <a:rPr lang="zh-CN" altLang="en-US">
                    <a:noFill/>
                  </a:rPr>
                  <a:t> </a:t>
                </a:r>
              </a:p>
            </p:txBody>
          </p:sp>
        </mc:Fallback>
      </mc:AlternateContent>
      <p:sp>
        <p:nvSpPr>
          <p:cNvPr id="195" name="椭圆 194">
            <a:extLst>
              <a:ext uri="{FF2B5EF4-FFF2-40B4-BE49-F238E27FC236}">
                <a16:creationId xmlns:a16="http://schemas.microsoft.com/office/drawing/2014/main" id="{542202F1-6B15-AA7F-8A3F-13051D54879A}"/>
              </a:ext>
            </a:extLst>
          </p:cNvPr>
          <p:cNvSpPr/>
          <p:nvPr/>
        </p:nvSpPr>
        <p:spPr>
          <a:xfrm>
            <a:off x="4339257" y="5352971"/>
            <a:ext cx="2404563" cy="56707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流程图: 接点 195">
            <a:extLst>
              <a:ext uri="{FF2B5EF4-FFF2-40B4-BE49-F238E27FC236}">
                <a16:creationId xmlns:a16="http://schemas.microsoft.com/office/drawing/2014/main" id="{48322276-99A2-8681-7078-64444E44AB01}"/>
              </a:ext>
            </a:extLst>
          </p:cNvPr>
          <p:cNvSpPr/>
          <p:nvPr/>
        </p:nvSpPr>
        <p:spPr>
          <a:xfrm>
            <a:off x="5234524" y="5998226"/>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97" name="直接连接符 196">
            <a:extLst>
              <a:ext uri="{FF2B5EF4-FFF2-40B4-BE49-F238E27FC236}">
                <a16:creationId xmlns:a16="http://schemas.microsoft.com/office/drawing/2014/main" id="{762361D9-7DD6-A625-490E-915F4ED063AF}"/>
              </a:ext>
            </a:extLst>
          </p:cNvPr>
          <p:cNvCxnSpPr>
            <a:cxnSpLocks/>
            <a:stCxn id="195" idx="0"/>
            <a:endCxn id="196" idx="1"/>
          </p:cNvCxnSpPr>
          <p:nvPr/>
        </p:nvCxnSpPr>
        <p:spPr>
          <a:xfrm flipH="1">
            <a:off x="5278495" y="5352971"/>
            <a:ext cx="263044" cy="6952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4E399110-3D9E-AE62-3A01-577995FA36D8}"/>
              </a:ext>
            </a:extLst>
          </p:cNvPr>
          <p:cNvCxnSpPr/>
          <p:nvPr/>
        </p:nvCxnSpPr>
        <p:spPr>
          <a:xfrm>
            <a:off x="5567745" y="5287796"/>
            <a:ext cx="817728" cy="710430"/>
          </a:xfrm>
          <a:prstGeom prst="line">
            <a:avLst/>
          </a:prstGeom>
        </p:spPr>
        <p:style>
          <a:lnRef idx="1">
            <a:schemeClr val="accent1"/>
          </a:lnRef>
          <a:fillRef idx="0">
            <a:schemeClr val="accent1"/>
          </a:fillRef>
          <a:effectRef idx="0">
            <a:schemeClr val="accent1"/>
          </a:effectRef>
          <a:fontRef idx="minor">
            <a:schemeClr val="tx1"/>
          </a:fontRef>
        </p:style>
      </p:cxnSp>
      <p:sp>
        <p:nvSpPr>
          <p:cNvPr id="199" name="流程图: 接点 198">
            <a:extLst>
              <a:ext uri="{FF2B5EF4-FFF2-40B4-BE49-F238E27FC236}">
                <a16:creationId xmlns:a16="http://schemas.microsoft.com/office/drawing/2014/main" id="{629CCD9A-1127-17D0-A58B-596D229AC8E4}"/>
              </a:ext>
            </a:extLst>
          </p:cNvPr>
          <p:cNvSpPr/>
          <p:nvPr/>
        </p:nvSpPr>
        <p:spPr>
          <a:xfrm>
            <a:off x="4593607" y="6031484"/>
            <a:ext cx="300251" cy="34119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0" name="流程图: 接点 199">
            <a:extLst>
              <a:ext uri="{FF2B5EF4-FFF2-40B4-BE49-F238E27FC236}">
                <a16:creationId xmlns:a16="http://schemas.microsoft.com/office/drawing/2014/main" id="{D595CBEF-BE71-7145-5D5E-FE9873861CEC}"/>
              </a:ext>
            </a:extLst>
          </p:cNvPr>
          <p:cNvSpPr/>
          <p:nvPr/>
        </p:nvSpPr>
        <p:spPr>
          <a:xfrm>
            <a:off x="5240986" y="6037988"/>
            <a:ext cx="300251" cy="34119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1" name="文本框 200">
            <a:extLst>
              <a:ext uri="{FF2B5EF4-FFF2-40B4-BE49-F238E27FC236}">
                <a16:creationId xmlns:a16="http://schemas.microsoft.com/office/drawing/2014/main" id="{EC7BD1FE-880D-C99E-0BE7-3971A38082D5}"/>
              </a:ext>
            </a:extLst>
          </p:cNvPr>
          <p:cNvSpPr txBox="1"/>
          <p:nvPr/>
        </p:nvSpPr>
        <p:spPr>
          <a:xfrm>
            <a:off x="3611748" y="5988523"/>
            <a:ext cx="50350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p:txBody>
      </p:sp>
      <p:sp>
        <p:nvSpPr>
          <p:cNvPr id="202" name="文本框 201">
            <a:extLst>
              <a:ext uri="{FF2B5EF4-FFF2-40B4-BE49-F238E27FC236}">
                <a16:creationId xmlns:a16="http://schemas.microsoft.com/office/drawing/2014/main" id="{3FA56805-479A-048F-1D26-BA9F1768DE3C}"/>
              </a:ext>
            </a:extLst>
          </p:cNvPr>
          <p:cNvSpPr txBox="1"/>
          <p:nvPr/>
        </p:nvSpPr>
        <p:spPr>
          <a:xfrm>
            <a:off x="5702160" y="6015255"/>
            <a:ext cx="50350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p:txBody>
      </p:sp>
      <p:sp>
        <p:nvSpPr>
          <p:cNvPr id="204" name="文本框 203">
            <a:extLst>
              <a:ext uri="{FF2B5EF4-FFF2-40B4-BE49-F238E27FC236}">
                <a16:creationId xmlns:a16="http://schemas.microsoft.com/office/drawing/2014/main" id="{4C363047-FEA3-B593-00DC-769F0B95345B}"/>
              </a:ext>
            </a:extLst>
          </p:cNvPr>
          <p:cNvSpPr txBox="1"/>
          <p:nvPr/>
        </p:nvSpPr>
        <p:spPr>
          <a:xfrm>
            <a:off x="6887668" y="6028448"/>
            <a:ext cx="50350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8748080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排列树</a:t>
            </a:r>
          </a:p>
        </p:txBody>
      </p:sp>
      <p:sp>
        <p:nvSpPr>
          <p:cNvPr id="113" name="流程图: 接点 112">
            <a:extLst>
              <a:ext uri="{FF2B5EF4-FFF2-40B4-BE49-F238E27FC236}">
                <a16:creationId xmlns:a16="http://schemas.microsoft.com/office/drawing/2014/main" id="{2AB10EE3-D8F4-1E3F-BE77-3B31203026B1}"/>
              </a:ext>
            </a:extLst>
          </p:cNvPr>
          <p:cNvSpPr/>
          <p:nvPr/>
        </p:nvSpPr>
        <p:spPr>
          <a:xfrm>
            <a:off x="5554638" y="1415209"/>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4" name="流程图: 接点 113">
            <a:extLst>
              <a:ext uri="{FF2B5EF4-FFF2-40B4-BE49-F238E27FC236}">
                <a16:creationId xmlns:a16="http://schemas.microsoft.com/office/drawing/2014/main" id="{7EAFFEDD-E79A-EC7F-4F43-32D8104BBAB9}"/>
              </a:ext>
            </a:extLst>
          </p:cNvPr>
          <p:cNvSpPr/>
          <p:nvPr/>
        </p:nvSpPr>
        <p:spPr>
          <a:xfrm>
            <a:off x="3919181" y="223407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5" name="流程图: 接点 114">
            <a:extLst>
              <a:ext uri="{FF2B5EF4-FFF2-40B4-BE49-F238E27FC236}">
                <a16:creationId xmlns:a16="http://schemas.microsoft.com/office/drawing/2014/main" id="{F9800FFD-8B14-33D7-032D-FBA2AD7BB989}"/>
              </a:ext>
            </a:extLst>
          </p:cNvPr>
          <p:cNvSpPr/>
          <p:nvPr/>
        </p:nvSpPr>
        <p:spPr>
          <a:xfrm>
            <a:off x="7190095" y="228450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6" name="流程图: 接点 115">
            <a:extLst>
              <a:ext uri="{FF2B5EF4-FFF2-40B4-BE49-F238E27FC236}">
                <a16:creationId xmlns:a16="http://schemas.microsoft.com/office/drawing/2014/main" id="{00AC2E78-79E0-3943-A0AE-5ACFE6E3A42E}"/>
              </a:ext>
            </a:extLst>
          </p:cNvPr>
          <p:cNvSpPr/>
          <p:nvPr/>
        </p:nvSpPr>
        <p:spPr>
          <a:xfrm>
            <a:off x="3101453" y="328569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7" name="流程图: 接点 116">
            <a:extLst>
              <a:ext uri="{FF2B5EF4-FFF2-40B4-BE49-F238E27FC236}">
                <a16:creationId xmlns:a16="http://schemas.microsoft.com/office/drawing/2014/main" id="{6F8FF1FD-976E-B952-4FB7-8DAC599A45BC}"/>
              </a:ext>
            </a:extLst>
          </p:cNvPr>
          <p:cNvSpPr/>
          <p:nvPr/>
        </p:nvSpPr>
        <p:spPr>
          <a:xfrm>
            <a:off x="4736909" y="328569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0" name="流程图: 接点 119">
            <a:extLst>
              <a:ext uri="{FF2B5EF4-FFF2-40B4-BE49-F238E27FC236}">
                <a16:creationId xmlns:a16="http://schemas.microsoft.com/office/drawing/2014/main" id="{BDF157A1-8362-B8C2-168B-3FCD1E8F9749}"/>
              </a:ext>
            </a:extLst>
          </p:cNvPr>
          <p:cNvSpPr/>
          <p:nvPr/>
        </p:nvSpPr>
        <p:spPr>
          <a:xfrm>
            <a:off x="5368730" y="226779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2" name="流程图: 接点 121">
            <a:extLst>
              <a:ext uri="{FF2B5EF4-FFF2-40B4-BE49-F238E27FC236}">
                <a16:creationId xmlns:a16="http://schemas.microsoft.com/office/drawing/2014/main" id="{B8A21372-0863-6347-B56A-67C1B8CFA289}"/>
              </a:ext>
            </a:extLst>
          </p:cNvPr>
          <p:cNvSpPr/>
          <p:nvPr/>
        </p:nvSpPr>
        <p:spPr>
          <a:xfrm>
            <a:off x="6554453" y="3390481"/>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3" name="流程图: 接点 122">
            <a:extLst>
              <a:ext uri="{FF2B5EF4-FFF2-40B4-BE49-F238E27FC236}">
                <a16:creationId xmlns:a16="http://schemas.microsoft.com/office/drawing/2014/main" id="{9D5DB5F1-7F6E-4C92-9B9F-652E7808EDF5}"/>
              </a:ext>
            </a:extLst>
          </p:cNvPr>
          <p:cNvSpPr/>
          <p:nvPr/>
        </p:nvSpPr>
        <p:spPr>
          <a:xfrm>
            <a:off x="8042815" y="3404463"/>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26" name="直接连接符 125">
            <a:extLst>
              <a:ext uri="{FF2B5EF4-FFF2-40B4-BE49-F238E27FC236}">
                <a16:creationId xmlns:a16="http://schemas.microsoft.com/office/drawing/2014/main" id="{0BB0732A-8026-66FC-5F30-5494ACDB9943}"/>
              </a:ext>
            </a:extLst>
          </p:cNvPr>
          <p:cNvCxnSpPr>
            <a:cxnSpLocks/>
            <a:stCxn id="113" idx="4"/>
            <a:endCxn id="114" idx="7"/>
          </p:cNvCxnSpPr>
          <p:nvPr/>
        </p:nvCxnSpPr>
        <p:spPr>
          <a:xfrm flipH="1">
            <a:off x="4175461" y="1756403"/>
            <a:ext cx="1529303" cy="527639"/>
          </a:xfrm>
          <a:prstGeom prst="line">
            <a:avLst/>
          </a:prstGeom>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43007C82-9B36-459C-572E-2C12734CEFB0}"/>
              </a:ext>
            </a:extLst>
          </p:cNvPr>
          <p:cNvCxnSpPr>
            <a:stCxn id="113" idx="4"/>
            <a:endCxn id="115" idx="1"/>
          </p:cNvCxnSpPr>
          <p:nvPr/>
        </p:nvCxnSpPr>
        <p:spPr>
          <a:xfrm>
            <a:off x="5704764" y="1756403"/>
            <a:ext cx="1529302" cy="57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AF40D855-10DA-A34A-E97C-6CF8FAA84156}"/>
              </a:ext>
            </a:extLst>
          </p:cNvPr>
          <p:cNvCxnSpPr>
            <a:cxnSpLocks/>
            <a:stCxn id="114" idx="4"/>
            <a:endCxn id="116" idx="7"/>
          </p:cNvCxnSpPr>
          <p:nvPr/>
        </p:nvCxnSpPr>
        <p:spPr>
          <a:xfrm flipH="1">
            <a:off x="3357733" y="2575269"/>
            <a:ext cx="711574" cy="760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4AE5495B-579F-11FA-8710-0AAB80C58BAC}"/>
              </a:ext>
            </a:extLst>
          </p:cNvPr>
          <p:cNvCxnSpPr>
            <a:stCxn id="114" idx="4"/>
            <a:endCxn id="117" idx="0"/>
          </p:cNvCxnSpPr>
          <p:nvPr/>
        </p:nvCxnSpPr>
        <p:spPr>
          <a:xfrm>
            <a:off x="4069307" y="2575269"/>
            <a:ext cx="817728" cy="710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5EF6CC2E-F40E-81A7-6DF1-17CD9C9671B4}"/>
              </a:ext>
            </a:extLst>
          </p:cNvPr>
          <p:cNvCxnSpPr>
            <a:cxnSpLocks/>
            <a:endCxn id="122" idx="7"/>
          </p:cNvCxnSpPr>
          <p:nvPr/>
        </p:nvCxnSpPr>
        <p:spPr>
          <a:xfrm flipH="1">
            <a:off x="6810733" y="2639351"/>
            <a:ext cx="519935" cy="801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EC73DD63-2F8C-D7EA-558F-A159AD953E22}"/>
              </a:ext>
            </a:extLst>
          </p:cNvPr>
          <p:cNvCxnSpPr>
            <a:cxnSpLocks/>
            <a:stCxn id="180" idx="0"/>
            <a:endCxn id="123" idx="7"/>
          </p:cNvCxnSpPr>
          <p:nvPr/>
        </p:nvCxnSpPr>
        <p:spPr>
          <a:xfrm>
            <a:off x="7401535" y="2715870"/>
            <a:ext cx="897560" cy="738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C163AF41-DE59-7EB1-1A3A-FE91A505DF43}"/>
              </a:ext>
            </a:extLst>
          </p:cNvPr>
          <p:cNvCxnSpPr>
            <a:cxnSpLocks/>
            <a:stCxn id="113" idx="4"/>
            <a:endCxn id="120" idx="1"/>
          </p:cNvCxnSpPr>
          <p:nvPr/>
        </p:nvCxnSpPr>
        <p:spPr>
          <a:xfrm flipH="1">
            <a:off x="5412701" y="1756403"/>
            <a:ext cx="292063" cy="561362"/>
          </a:xfrm>
          <a:prstGeom prst="line">
            <a:avLst/>
          </a:prstGeom>
        </p:spPr>
        <p:style>
          <a:lnRef idx="1">
            <a:schemeClr val="accent1"/>
          </a:lnRef>
          <a:fillRef idx="0">
            <a:schemeClr val="accent1"/>
          </a:fillRef>
          <a:effectRef idx="0">
            <a:schemeClr val="accent1"/>
          </a:effectRef>
          <a:fontRef idx="minor">
            <a:schemeClr val="tx1"/>
          </a:fontRef>
        </p:style>
      </p:cxnSp>
      <p:sp>
        <p:nvSpPr>
          <p:cNvPr id="138" name="文本框 137">
            <a:extLst>
              <a:ext uri="{FF2B5EF4-FFF2-40B4-BE49-F238E27FC236}">
                <a16:creationId xmlns:a16="http://schemas.microsoft.com/office/drawing/2014/main" id="{21BFFB61-1194-9363-9C6E-21BDBB1A8520}"/>
              </a:ext>
            </a:extLst>
          </p:cNvPr>
          <p:cNvSpPr txBox="1"/>
          <p:nvPr/>
        </p:nvSpPr>
        <p:spPr>
          <a:xfrm>
            <a:off x="4846864" y="1756403"/>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1           2</a:t>
            </a:r>
            <a:r>
              <a:rPr kumimoji="0" lang="en-US" altLang="zh-CN" sz="1800" b="1" i="0" u="none" strike="noStrike" kern="1200" cap="none" spc="0" normalizeH="0" noProof="0" dirty="0">
                <a:ln>
                  <a:noFill/>
                </a:ln>
                <a:solidFill>
                  <a:prstClr val="black"/>
                </a:solidFill>
                <a:effectLst/>
                <a:uLnTx/>
                <a:uFillTx/>
                <a:latin typeface="Cambria" panose="02040503050406030204" pitchFamily="18" charset="0"/>
                <a:ea typeface="Cambria" panose="02040503050406030204" pitchFamily="18" charset="0"/>
                <a:cs typeface="+mn-cs"/>
              </a:rPr>
              <a:t>         n</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mc:AlternateContent xmlns:mc="http://schemas.openxmlformats.org/markup-compatibility/2006">
        <mc:Choice xmlns:a14="http://schemas.microsoft.com/office/drawing/2010/main" Requires="a14">
          <p:sp>
            <p:nvSpPr>
              <p:cNvPr id="139" name="文本框 138">
                <a:extLst>
                  <a:ext uri="{FF2B5EF4-FFF2-40B4-BE49-F238E27FC236}">
                    <a16:creationId xmlns:a16="http://schemas.microsoft.com/office/drawing/2014/main" id="{70A633EF-7DE5-828C-2949-30F1E93CCEAC}"/>
                  </a:ext>
                </a:extLst>
              </p:cNvPr>
              <p:cNvSpPr txBox="1"/>
              <p:nvPr/>
            </p:nvSpPr>
            <p:spPr>
              <a:xfrm>
                <a:off x="1830103" y="1367359"/>
                <a:ext cx="1161938"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prstClr val="black"/>
                  </a:solidFill>
                  <a:latin typeface="等线" panose="020F0502020204030204"/>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Level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prstClr val="black"/>
                    </a:solidFill>
                    <a:latin typeface="等线" panose="020F0502020204030204"/>
                    <a:ea typeface="等线" panose="02010600030101010101" pitchFamily="2" charset="-122"/>
                  </a:rPr>
                  <a:t>Level 2</a:t>
                </a: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1" u="none" strike="noStrike" kern="120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i="1" dirty="0">
                  <a:solidFill>
                    <a:prstClr val="black"/>
                  </a:solidFill>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1" u="none" strike="noStrike" kern="120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i="1" dirty="0">
                  <a:solidFill>
                    <a:prstClr val="black"/>
                  </a:solidFill>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1" u="none" strike="noStrike" kern="120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i="1" dirty="0">
                  <a:solidFill>
                    <a:prstClr val="black"/>
                  </a:solidFill>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𝒏</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prstClr val="black"/>
                    </a:solidFill>
                    <a:latin typeface="等线" panose="020F0502020204030204"/>
                    <a:ea typeface="等线" panose="02010600030101010101" pitchFamily="2" charset="-122"/>
                  </a:rPr>
                  <a:t>Level n</a:t>
                </a: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prstClr val="black"/>
                  </a:solidFill>
                  <a:latin typeface="等线" panose="020F0502020204030204"/>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p:sp>
            <p:nvSpPr>
              <p:cNvPr id="139" name="文本框 138">
                <a:extLst>
                  <a:ext uri="{FF2B5EF4-FFF2-40B4-BE49-F238E27FC236}">
                    <a16:creationId xmlns:a16="http://schemas.microsoft.com/office/drawing/2014/main" id="{70A633EF-7DE5-828C-2949-30F1E93CCEAC}"/>
                  </a:ext>
                </a:extLst>
              </p:cNvPr>
              <p:cNvSpPr txBox="1">
                <a:spLocks noRot="1" noChangeAspect="1" noMove="1" noResize="1" noEditPoints="1" noAdjustHandles="1" noChangeArrowheads="1" noChangeShapeType="1" noTextEdit="1"/>
              </p:cNvSpPr>
              <p:nvPr/>
            </p:nvSpPr>
            <p:spPr>
              <a:xfrm>
                <a:off x="1830103" y="1367359"/>
                <a:ext cx="1161938" cy="5355312"/>
              </a:xfrm>
              <a:prstGeom prst="rect">
                <a:avLst/>
              </a:prstGeom>
              <a:blipFill>
                <a:blip r:embed="rId3"/>
                <a:stretch>
                  <a:fillRect l="-4188"/>
                </a:stretch>
              </a:blipFill>
            </p:spPr>
            <p:txBody>
              <a:bodyPr/>
              <a:lstStyle/>
              <a:p>
                <a:r>
                  <a:rPr lang="zh-CN" altLang="en-US">
                    <a:noFill/>
                  </a:rPr>
                  <a:t> </a:t>
                </a:r>
              </a:p>
            </p:txBody>
          </p:sp>
        </mc:Fallback>
      </mc:AlternateContent>
      <p:sp>
        <p:nvSpPr>
          <p:cNvPr id="140" name="文本框 139">
            <a:extLst>
              <a:ext uri="{FF2B5EF4-FFF2-40B4-BE49-F238E27FC236}">
                <a16:creationId xmlns:a16="http://schemas.microsoft.com/office/drawing/2014/main" id="{CC8B93BD-819C-EF73-0FD1-17BC50C9CE40}"/>
              </a:ext>
            </a:extLst>
          </p:cNvPr>
          <p:cNvSpPr txBox="1"/>
          <p:nvPr/>
        </p:nvSpPr>
        <p:spPr>
          <a:xfrm>
            <a:off x="3227133" y="2714539"/>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2        3        n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p:sp>
        <p:nvSpPr>
          <p:cNvPr id="7" name="椭圆 6">
            <a:extLst>
              <a:ext uri="{FF2B5EF4-FFF2-40B4-BE49-F238E27FC236}">
                <a16:creationId xmlns:a16="http://schemas.microsoft.com/office/drawing/2014/main" id="{55C65E6D-E23F-5736-8888-FCB74483CF70}"/>
              </a:ext>
            </a:extLst>
          </p:cNvPr>
          <p:cNvSpPr/>
          <p:nvPr/>
        </p:nvSpPr>
        <p:spPr>
          <a:xfrm>
            <a:off x="4338956" y="1756403"/>
            <a:ext cx="2404563" cy="56707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C4560987-8785-9D42-2317-EC04C5E8B2D1}"/>
              </a:ext>
            </a:extLst>
          </p:cNvPr>
          <p:cNvSpPr/>
          <p:nvPr/>
        </p:nvSpPr>
        <p:spPr>
          <a:xfrm>
            <a:off x="3071058" y="2648230"/>
            <a:ext cx="2404563" cy="56707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文本框 178">
            <a:extLst>
              <a:ext uri="{FF2B5EF4-FFF2-40B4-BE49-F238E27FC236}">
                <a16:creationId xmlns:a16="http://schemas.microsoft.com/office/drawing/2014/main" id="{136507B2-CEBE-4CF1-E68F-26C8128E8F06}"/>
              </a:ext>
            </a:extLst>
          </p:cNvPr>
          <p:cNvSpPr txBox="1"/>
          <p:nvPr/>
        </p:nvSpPr>
        <p:spPr>
          <a:xfrm>
            <a:off x="6656890" y="2811108"/>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1       2      n-1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p:sp>
        <p:nvSpPr>
          <p:cNvPr id="180" name="椭圆 179">
            <a:extLst>
              <a:ext uri="{FF2B5EF4-FFF2-40B4-BE49-F238E27FC236}">
                <a16:creationId xmlns:a16="http://schemas.microsoft.com/office/drawing/2014/main" id="{06713F13-38F6-B1EA-A4F4-9A1E1284877B}"/>
              </a:ext>
            </a:extLst>
          </p:cNvPr>
          <p:cNvSpPr/>
          <p:nvPr/>
        </p:nvSpPr>
        <p:spPr>
          <a:xfrm>
            <a:off x="6199253" y="2715870"/>
            <a:ext cx="2404563" cy="56707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文本框 180">
            <a:extLst>
              <a:ext uri="{FF2B5EF4-FFF2-40B4-BE49-F238E27FC236}">
                <a16:creationId xmlns:a16="http://schemas.microsoft.com/office/drawing/2014/main" id="{26DD952B-7107-3126-19C0-D1B5CCC96BD2}"/>
              </a:ext>
            </a:extLst>
          </p:cNvPr>
          <p:cNvSpPr txBox="1"/>
          <p:nvPr/>
        </p:nvSpPr>
        <p:spPr>
          <a:xfrm>
            <a:off x="5996828" y="2284041"/>
            <a:ext cx="50350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p:txBody>
      </p:sp>
      <p:sp>
        <p:nvSpPr>
          <p:cNvPr id="182" name="文本框 181">
            <a:extLst>
              <a:ext uri="{FF2B5EF4-FFF2-40B4-BE49-F238E27FC236}">
                <a16:creationId xmlns:a16="http://schemas.microsoft.com/office/drawing/2014/main" id="{2FE5EC80-9DA5-26BE-0D63-572AD373F874}"/>
              </a:ext>
            </a:extLst>
          </p:cNvPr>
          <p:cNvSpPr txBox="1"/>
          <p:nvPr/>
        </p:nvSpPr>
        <p:spPr>
          <a:xfrm>
            <a:off x="5425555" y="3337550"/>
            <a:ext cx="50350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p:txBody>
      </p:sp>
      <p:sp>
        <p:nvSpPr>
          <p:cNvPr id="183" name="流程图: 接点 182">
            <a:extLst>
              <a:ext uri="{FF2B5EF4-FFF2-40B4-BE49-F238E27FC236}">
                <a16:creationId xmlns:a16="http://schemas.microsoft.com/office/drawing/2014/main" id="{B7A90B6A-2FDD-40FF-9AD9-09787206762B}"/>
              </a:ext>
            </a:extLst>
          </p:cNvPr>
          <p:cNvSpPr/>
          <p:nvPr/>
        </p:nvSpPr>
        <p:spPr>
          <a:xfrm>
            <a:off x="3748832" y="3292203"/>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84" name="直接连接符 183">
            <a:extLst>
              <a:ext uri="{FF2B5EF4-FFF2-40B4-BE49-F238E27FC236}">
                <a16:creationId xmlns:a16="http://schemas.microsoft.com/office/drawing/2014/main" id="{73197680-BFD5-29FA-DCBA-0BD283864FB7}"/>
              </a:ext>
            </a:extLst>
          </p:cNvPr>
          <p:cNvCxnSpPr>
            <a:cxnSpLocks/>
            <a:stCxn id="178" idx="0"/>
            <a:endCxn id="183" idx="1"/>
          </p:cNvCxnSpPr>
          <p:nvPr/>
        </p:nvCxnSpPr>
        <p:spPr>
          <a:xfrm flipH="1">
            <a:off x="3792803" y="2648230"/>
            <a:ext cx="480537" cy="693940"/>
          </a:xfrm>
          <a:prstGeom prst="line">
            <a:avLst/>
          </a:prstGeom>
        </p:spPr>
        <p:style>
          <a:lnRef idx="1">
            <a:schemeClr val="accent1"/>
          </a:lnRef>
          <a:fillRef idx="0">
            <a:schemeClr val="accent1"/>
          </a:fillRef>
          <a:effectRef idx="0">
            <a:schemeClr val="accent1"/>
          </a:effectRef>
          <a:fontRef idx="minor">
            <a:schemeClr val="tx1"/>
          </a:fontRef>
        </p:style>
      </p:cxnSp>
      <p:sp>
        <p:nvSpPr>
          <p:cNvPr id="185" name="流程图: 接点 184">
            <a:extLst>
              <a:ext uri="{FF2B5EF4-FFF2-40B4-BE49-F238E27FC236}">
                <a16:creationId xmlns:a16="http://schemas.microsoft.com/office/drawing/2014/main" id="{BF87CC04-7AB8-5FAF-FD8A-504FCFE0C637}"/>
              </a:ext>
            </a:extLst>
          </p:cNvPr>
          <p:cNvSpPr/>
          <p:nvPr/>
        </p:nvSpPr>
        <p:spPr>
          <a:xfrm>
            <a:off x="7078386" y="341796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86" name="直接连接符 185">
            <a:extLst>
              <a:ext uri="{FF2B5EF4-FFF2-40B4-BE49-F238E27FC236}">
                <a16:creationId xmlns:a16="http://schemas.microsoft.com/office/drawing/2014/main" id="{FD623A00-B0C4-BC66-36EC-F806BDD59709}"/>
              </a:ext>
            </a:extLst>
          </p:cNvPr>
          <p:cNvCxnSpPr>
            <a:cxnSpLocks/>
            <a:stCxn id="115" idx="4"/>
            <a:endCxn id="185" idx="1"/>
          </p:cNvCxnSpPr>
          <p:nvPr/>
        </p:nvCxnSpPr>
        <p:spPr>
          <a:xfrm flipH="1">
            <a:off x="7122357" y="2625702"/>
            <a:ext cx="217864" cy="842230"/>
          </a:xfrm>
          <a:prstGeom prst="line">
            <a:avLst/>
          </a:prstGeom>
        </p:spPr>
        <p:style>
          <a:lnRef idx="1">
            <a:schemeClr val="accent1"/>
          </a:lnRef>
          <a:fillRef idx="0">
            <a:schemeClr val="accent1"/>
          </a:fillRef>
          <a:effectRef idx="0">
            <a:schemeClr val="accent1"/>
          </a:effectRef>
          <a:fontRef idx="minor">
            <a:schemeClr val="tx1"/>
          </a:fontRef>
        </p:style>
      </p:cxnSp>
      <p:sp>
        <p:nvSpPr>
          <p:cNvPr id="187" name="文本框 186">
            <a:extLst>
              <a:ext uri="{FF2B5EF4-FFF2-40B4-BE49-F238E27FC236}">
                <a16:creationId xmlns:a16="http://schemas.microsoft.com/office/drawing/2014/main" id="{0C22A7CD-7367-1BBD-0C36-4C9E7F62DB11}"/>
              </a:ext>
            </a:extLst>
          </p:cNvPr>
          <p:cNvSpPr txBox="1"/>
          <p:nvPr/>
        </p:nvSpPr>
        <p:spPr>
          <a:xfrm>
            <a:off x="4091149" y="3282714"/>
            <a:ext cx="50350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p:txBody>
      </p:sp>
      <p:sp>
        <p:nvSpPr>
          <p:cNvPr id="188" name="文本框 187">
            <a:extLst>
              <a:ext uri="{FF2B5EF4-FFF2-40B4-BE49-F238E27FC236}">
                <a16:creationId xmlns:a16="http://schemas.microsoft.com/office/drawing/2014/main" id="{6970686A-2E28-A28F-8B2D-00F9873959A8}"/>
              </a:ext>
            </a:extLst>
          </p:cNvPr>
          <p:cNvSpPr txBox="1"/>
          <p:nvPr/>
        </p:nvSpPr>
        <p:spPr>
          <a:xfrm>
            <a:off x="7296529" y="3367267"/>
            <a:ext cx="50350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p:txBody>
      </p:sp>
      <p:sp>
        <p:nvSpPr>
          <p:cNvPr id="189" name="文本框 188">
            <a:extLst>
              <a:ext uri="{FF2B5EF4-FFF2-40B4-BE49-F238E27FC236}">
                <a16:creationId xmlns:a16="http://schemas.microsoft.com/office/drawing/2014/main" id="{EE922230-92D0-4972-5D93-900C1D4022B7}"/>
              </a:ext>
            </a:extLst>
          </p:cNvPr>
          <p:cNvSpPr txBox="1"/>
          <p:nvPr/>
        </p:nvSpPr>
        <p:spPr>
          <a:xfrm>
            <a:off x="5483163" y="3810720"/>
            <a:ext cx="503506" cy="923330"/>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a:t>
            </a:r>
          </a:p>
          <a:p>
            <a:r>
              <a:rPr lang="en-US" altLang="zh-CN" b="1" dirty="0">
                <a:latin typeface="楷体" panose="02010609060101010101" pitchFamily="49" charset="-122"/>
                <a:ea typeface="楷体" panose="02010609060101010101" pitchFamily="49" charset="-122"/>
              </a:rPr>
              <a:t>.</a:t>
            </a:r>
          </a:p>
          <a:p>
            <a:r>
              <a:rPr lang="en-US" altLang="zh-CN" b="1" dirty="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p:txBody>
      </p:sp>
      <p:sp>
        <p:nvSpPr>
          <p:cNvPr id="190" name="流程图: 接点 189">
            <a:extLst>
              <a:ext uri="{FF2B5EF4-FFF2-40B4-BE49-F238E27FC236}">
                <a16:creationId xmlns:a16="http://schemas.microsoft.com/office/drawing/2014/main" id="{1B7B97F4-6D88-094C-9593-BCC443361445}"/>
              </a:ext>
            </a:extLst>
          </p:cNvPr>
          <p:cNvSpPr/>
          <p:nvPr/>
        </p:nvSpPr>
        <p:spPr>
          <a:xfrm>
            <a:off x="4696738" y="472625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2" name="流程图: 接点 191">
            <a:extLst>
              <a:ext uri="{FF2B5EF4-FFF2-40B4-BE49-F238E27FC236}">
                <a16:creationId xmlns:a16="http://schemas.microsoft.com/office/drawing/2014/main" id="{039EB20C-83D4-98C3-9E87-F2CC4E156D0E}"/>
              </a:ext>
            </a:extLst>
          </p:cNvPr>
          <p:cNvSpPr/>
          <p:nvPr/>
        </p:nvSpPr>
        <p:spPr>
          <a:xfrm>
            <a:off x="6222601" y="5991722"/>
            <a:ext cx="300251" cy="34119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93" name="直接连接符 192">
            <a:extLst>
              <a:ext uri="{FF2B5EF4-FFF2-40B4-BE49-F238E27FC236}">
                <a16:creationId xmlns:a16="http://schemas.microsoft.com/office/drawing/2014/main" id="{FDCABD79-251E-55C4-5DCF-ADC7C565CB28}"/>
              </a:ext>
            </a:extLst>
          </p:cNvPr>
          <p:cNvCxnSpPr>
            <a:cxnSpLocks/>
            <a:stCxn id="190" idx="4"/>
          </p:cNvCxnSpPr>
          <p:nvPr/>
        </p:nvCxnSpPr>
        <p:spPr>
          <a:xfrm flipH="1">
            <a:off x="4843425" y="5067453"/>
            <a:ext cx="3439" cy="97423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4" name="文本框 193">
                <a:extLst>
                  <a:ext uri="{FF2B5EF4-FFF2-40B4-BE49-F238E27FC236}">
                    <a16:creationId xmlns:a16="http://schemas.microsoft.com/office/drawing/2014/main" id="{D64BB0B0-F009-16DD-1764-08CBF2BC221C}"/>
                  </a:ext>
                </a:extLst>
              </p:cNvPr>
              <p:cNvSpPr txBox="1"/>
              <p:nvPr/>
            </p:nvSpPr>
            <p:spPr>
              <a:xfrm>
                <a:off x="4625689" y="5145637"/>
                <a:ext cx="61481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
                      <m:sSubPr>
                        <m:ctrlP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panose="02040503050406030204" pitchFamily="18" charset="0"/>
                            <a:cs typeface="+mn-cs"/>
                          </a:rPr>
                        </m:ctrlPr>
                      </m:sSubPr>
                      <m:e>
                        <m:r>
                          <a:rPr kumimoji="0" lang="en-US" altLang="zh-CN" sz="1800" b="1" i="1" u="none" strike="noStrike" kern="1200" cap="none" spc="0" normalizeH="0" baseline="0" noProof="0" smtClean="0">
                            <a:ln>
                              <a:noFill/>
                            </a:ln>
                            <a:solidFill>
                              <a:schemeClr val="tx1"/>
                            </a:solidFill>
                            <a:effectLst/>
                            <a:uLnTx/>
                            <a:uFillTx/>
                            <a:latin typeface="Cambria Math" panose="02040503050406030204" pitchFamily="18" charset="0"/>
                            <a:ea typeface="Cambria" panose="02040503050406030204" pitchFamily="18" charset="0"/>
                            <a:cs typeface="+mn-cs"/>
                          </a:rPr>
                          <m:t>𝒏</m:t>
                        </m:r>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panose="02040503050406030204" pitchFamily="18" charset="0"/>
                            <a:cs typeface="+mn-cs"/>
                          </a:rPr>
                          <m:t>𝑺</m:t>
                        </m:r>
                      </m:e>
                      <m:sub>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panose="02040503050406030204" pitchFamily="18" charset="0"/>
                            <a:cs typeface="+mn-cs"/>
                          </a:rPr>
                          <m:t>𝒏</m:t>
                        </m:r>
                      </m:sub>
                    </m:sSub>
                  </m:oMath>
                </a14:m>
                <a:r>
                  <a:rPr kumimoji="0" lang="en-US" altLang="zh-CN" sz="1800" b="1"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mn-cs"/>
                  </a:rPr>
                  <a:t>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mc:Choice>
        <mc:Fallback>
          <p:sp>
            <p:nvSpPr>
              <p:cNvPr id="194" name="文本框 193">
                <a:extLst>
                  <a:ext uri="{FF2B5EF4-FFF2-40B4-BE49-F238E27FC236}">
                    <a16:creationId xmlns:a16="http://schemas.microsoft.com/office/drawing/2014/main" id="{D64BB0B0-F009-16DD-1764-08CBF2BC221C}"/>
                  </a:ext>
                </a:extLst>
              </p:cNvPr>
              <p:cNvSpPr txBox="1">
                <a:spLocks noRot="1" noChangeAspect="1" noMove="1" noResize="1" noEditPoints="1" noAdjustHandles="1" noChangeArrowheads="1" noChangeShapeType="1" noTextEdit="1"/>
              </p:cNvSpPr>
              <p:nvPr/>
            </p:nvSpPr>
            <p:spPr>
              <a:xfrm>
                <a:off x="4625689" y="5145637"/>
                <a:ext cx="614819" cy="646331"/>
              </a:xfrm>
              <a:prstGeom prst="rect">
                <a:avLst/>
              </a:prstGeom>
              <a:blipFill>
                <a:blip r:embed="rId4"/>
                <a:stretch>
                  <a:fillRect/>
                </a:stretch>
              </a:blipFill>
            </p:spPr>
            <p:txBody>
              <a:bodyPr/>
              <a:lstStyle/>
              <a:p>
                <a:r>
                  <a:rPr lang="zh-CN" altLang="en-US">
                    <a:noFill/>
                  </a:rPr>
                  <a:t> </a:t>
                </a:r>
              </a:p>
            </p:txBody>
          </p:sp>
        </mc:Fallback>
      </mc:AlternateContent>
      <p:sp>
        <p:nvSpPr>
          <p:cNvPr id="195" name="椭圆 194">
            <a:extLst>
              <a:ext uri="{FF2B5EF4-FFF2-40B4-BE49-F238E27FC236}">
                <a16:creationId xmlns:a16="http://schemas.microsoft.com/office/drawing/2014/main" id="{542202F1-6B15-AA7F-8A3F-13051D54879A}"/>
              </a:ext>
            </a:extLst>
          </p:cNvPr>
          <p:cNvSpPr/>
          <p:nvPr/>
        </p:nvSpPr>
        <p:spPr>
          <a:xfrm>
            <a:off x="5351082" y="5408829"/>
            <a:ext cx="718452" cy="36368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7" name="直接连接符 196">
            <a:extLst>
              <a:ext uri="{FF2B5EF4-FFF2-40B4-BE49-F238E27FC236}">
                <a16:creationId xmlns:a16="http://schemas.microsoft.com/office/drawing/2014/main" id="{762361D9-7DD6-A625-490E-915F4ED063AF}"/>
              </a:ext>
            </a:extLst>
          </p:cNvPr>
          <p:cNvCxnSpPr>
            <a:cxnSpLocks/>
            <a:stCxn id="53" idx="4"/>
            <a:endCxn id="200" idx="0"/>
          </p:cNvCxnSpPr>
          <p:nvPr/>
        </p:nvCxnSpPr>
        <p:spPr>
          <a:xfrm>
            <a:off x="5562827" y="5108943"/>
            <a:ext cx="19047" cy="9294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4E399110-3D9E-AE62-3A01-577995FA36D8}"/>
              </a:ext>
            </a:extLst>
          </p:cNvPr>
          <p:cNvCxnSpPr>
            <a:cxnSpLocks/>
          </p:cNvCxnSpPr>
          <p:nvPr/>
        </p:nvCxnSpPr>
        <p:spPr>
          <a:xfrm>
            <a:off x="6385473" y="5043256"/>
            <a:ext cx="0" cy="954970"/>
          </a:xfrm>
          <a:prstGeom prst="line">
            <a:avLst/>
          </a:prstGeom>
        </p:spPr>
        <p:style>
          <a:lnRef idx="1">
            <a:schemeClr val="accent1"/>
          </a:lnRef>
          <a:fillRef idx="0">
            <a:schemeClr val="accent1"/>
          </a:fillRef>
          <a:effectRef idx="0">
            <a:schemeClr val="accent1"/>
          </a:effectRef>
          <a:fontRef idx="minor">
            <a:schemeClr val="tx1"/>
          </a:fontRef>
        </p:style>
      </p:cxnSp>
      <p:sp>
        <p:nvSpPr>
          <p:cNvPr id="199" name="流程图: 接点 198">
            <a:extLst>
              <a:ext uri="{FF2B5EF4-FFF2-40B4-BE49-F238E27FC236}">
                <a16:creationId xmlns:a16="http://schemas.microsoft.com/office/drawing/2014/main" id="{629CCD9A-1127-17D0-A58B-596D229AC8E4}"/>
              </a:ext>
            </a:extLst>
          </p:cNvPr>
          <p:cNvSpPr/>
          <p:nvPr/>
        </p:nvSpPr>
        <p:spPr>
          <a:xfrm>
            <a:off x="4654512" y="6091145"/>
            <a:ext cx="300251" cy="34119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0" name="流程图: 接点 199">
            <a:extLst>
              <a:ext uri="{FF2B5EF4-FFF2-40B4-BE49-F238E27FC236}">
                <a16:creationId xmlns:a16="http://schemas.microsoft.com/office/drawing/2014/main" id="{D595CBEF-BE71-7145-5D5E-FE9873861CEC}"/>
              </a:ext>
            </a:extLst>
          </p:cNvPr>
          <p:cNvSpPr/>
          <p:nvPr/>
        </p:nvSpPr>
        <p:spPr>
          <a:xfrm>
            <a:off x="5431748" y="6038436"/>
            <a:ext cx="300251" cy="34119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2" name="文本框 201">
            <a:extLst>
              <a:ext uri="{FF2B5EF4-FFF2-40B4-BE49-F238E27FC236}">
                <a16:creationId xmlns:a16="http://schemas.microsoft.com/office/drawing/2014/main" id="{3FA56805-479A-048F-1D26-BA9F1768DE3C}"/>
              </a:ext>
            </a:extLst>
          </p:cNvPr>
          <p:cNvSpPr txBox="1"/>
          <p:nvPr/>
        </p:nvSpPr>
        <p:spPr>
          <a:xfrm>
            <a:off x="5702160" y="6015255"/>
            <a:ext cx="50350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p:txBody>
      </p:sp>
      <p:sp>
        <p:nvSpPr>
          <p:cNvPr id="204" name="文本框 203">
            <a:extLst>
              <a:ext uri="{FF2B5EF4-FFF2-40B4-BE49-F238E27FC236}">
                <a16:creationId xmlns:a16="http://schemas.microsoft.com/office/drawing/2014/main" id="{4C363047-FEA3-B593-00DC-769F0B95345B}"/>
              </a:ext>
            </a:extLst>
          </p:cNvPr>
          <p:cNvSpPr txBox="1"/>
          <p:nvPr/>
        </p:nvSpPr>
        <p:spPr>
          <a:xfrm>
            <a:off x="4866440" y="6050507"/>
            <a:ext cx="50350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49" name="文本框 48">
                <a:extLst>
                  <a:ext uri="{FF2B5EF4-FFF2-40B4-BE49-F238E27FC236}">
                    <a16:creationId xmlns:a16="http://schemas.microsoft.com/office/drawing/2014/main" id="{586F5CB0-767B-7E5B-B745-6F2A033B24B1}"/>
                  </a:ext>
                </a:extLst>
              </p:cNvPr>
              <p:cNvSpPr txBox="1"/>
              <p:nvPr/>
            </p:nvSpPr>
            <p:spPr>
              <a:xfrm>
                <a:off x="3486671" y="2843794"/>
                <a:ext cx="5386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
                      <m:sSubPr>
                        <m:ctrlP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panose="02040503050406030204" pitchFamily="18" charset="0"/>
                            <a:cs typeface="+mn-cs"/>
                          </a:rPr>
                        </m:ctrlPr>
                      </m:sSubPr>
                      <m:e>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panose="02040503050406030204" pitchFamily="18" charset="0"/>
                            <a:cs typeface="+mn-cs"/>
                          </a:rPr>
                          <m:t>𝑺</m:t>
                        </m:r>
                      </m:e>
                      <m:sub>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panose="02040503050406030204" pitchFamily="18" charset="0"/>
                            <a:cs typeface="+mn-cs"/>
                          </a:rPr>
                          <m:t>𝟐</m:t>
                        </m:r>
                      </m:sub>
                    </m:sSub>
                  </m:oMath>
                </a14:m>
                <a:r>
                  <a:rPr kumimoji="0" lang="en-US" altLang="zh-CN" sz="1800" b="1"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mn-cs"/>
                  </a:rPr>
                  <a:t>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mc:Choice>
        <mc:Fallback>
          <p:sp>
            <p:nvSpPr>
              <p:cNvPr id="49" name="文本框 48">
                <a:extLst>
                  <a:ext uri="{FF2B5EF4-FFF2-40B4-BE49-F238E27FC236}">
                    <a16:creationId xmlns:a16="http://schemas.microsoft.com/office/drawing/2014/main" id="{586F5CB0-767B-7E5B-B745-6F2A033B24B1}"/>
                  </a:ext>
                </a:extLst>
              </p:cNvPr>
              <p:cNvSpPr txBox="1">
                <a:spLocks noRot="1" noChangeAspect="1" noMove="1" noResize="1" noEditPoints="1" noAdjustHandles="1" noChangeArrowheads="1" noChangeShapeType="1" noTextEdit="1"/>
              </p:cNvSpPr>
              <p:nvPr/>
            </p:nvSpPr>
            <p:spPr>
              <a:xfrm>
                <a:off x="3486671" y="2843794"/>
                <a:ext cx="538665"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文本框 49">
                <a:extLst>
                  <a:ext uri="{FF2B5EF4-FFF2-40B4-BE49-F238E27FC236}">
                    <a16:creationId xmlns:a16="http://schemas.microsoft.com/office/drawing/2014/main" id="{D8423350-E274-DC0B-8253-0C5D4CF83071}"/>
                  </a:ext>
                </a:extLst>
              </p:cNvPr>
              <p:cNvSpPr txBox="1"/>
              <p:nvPr/>
            </p:nvSpPr>
            <p:spPr>
              <a:xfrm>
                <a:off x="6979861" y="2942072"/>
                <a:ext cx="5386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
                      <m:sSubPr>
                        <m:ctrlP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panose="02040503050406030204" pitchFamily="18" charset="0"/>
                            <a:cs typeface="+mn-cs"/>
                          </a:rPr>
                        </m:ctrlPr>
                      </m:sSubPr>
                      <m:e>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panose="02040503050406030204" pitchFamily="18" charset="0"/>
                            <a:cs typeface="+mn-cs"/>
                          </a:rPr>
                          <m:t>𝑺</m:t>
                        </m:r>
                      </m:e>
                      <m:sub>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panose="02040503050406030204" pitchFamily="18" charset="0"/>
                            <a:cs typeface="+mn-cs"/>
                          </a:rPr>
                          <m:t>𝟐</m:t>
                        </m:r>
                      </m:sub>
                    </m:sSub>
                  </m:oMath>
                </a14:m>
                <a:r>
                  <a:rPr kumimoji="0" lang="en-US" altLang="zh-CN" sz="1800" b="1"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mn-cs"/>
                  </a:rPr>
                  <a:t>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mc:Choice>
        <mc:Fallback>
          <p:sp>
            <p:nvSpPr>
              <p:cNvPr id="50" name="文本框 49">
                <a:extLst>
                  <a:ext uri="{FF2B5EF4-FFF2-40B4-BE49-F238E27FC236}">
                    <a16:creationId xmlns:a16="http://schemas.microsoft.com/office/drawing/2014/main" id="{D8423350-E274-DC0B-8253-0C5D4CF83071}"/>
                  </a:ext>
                </a:extLst>
              </p:cNvPr>
              <p:cNvSpPr txBox="1">
                <a:spLocks noRot="1" noChangeAspect="1" noMove="1" noResize="1" noEditPoints="1" noAdjustHandles="1" noChangeArrowheads="1" noChangeShapeType="1" noTextEdit="1"/>
              </p:cNvSpPr>
              <p:nvPr/>
            </p:nvSpPr>
            <p:spPr>
              <a:xfrm>
                <a:off x="6979861" y="2942072"/>
                <a:ext cx="538665" cy="369332"/>
              </a:xfrm>
              <a:prstGeom prst="rect">
                <a:avLst/>
              </a:prstGeom>
              <a:blipFill>
                <a:blip r:embed="rId6"/>
                <a:stretch>
                  <a:fillRect b="-1667"/>
                </a:stretch>
              </a:blipFill>
            </p:spPr>
            <p:txBody>
              <a:bodyPr/>
              <a:lstStyle/>
              <a:p>
                <a:r>
                  <a:rPr lang="zh-CN" altLang="en-US">
                    <a:noFill/>
                  </a:rPr>
                  <a:t> </a:t>
                </a:r>
              </a:p>
            </p:txBody>
          </p:sp>
        </mc:Fallback>
      </mc:AlternateContent>
      <p:sp>
        <p:nvSpPr>
          <p:cNvPr id="53" name="流程图: 接点 52">
            <a:extLst>
              <a:ext uri="{FF2B5EF4-FFF2-40B4-BE49-F238E27FC236}">
                <a16:creationId xmlns:a16="http://schemas.microsoft.com/office/drawing/2014/main" id="{8C48D248-0681-348E-B523-C4CB4A445BA6}"/>
              </a:ext>
            </a:extLst>
          </p:cNvPr>
          <p:cNvSpPr/>
          <p:nvPr/>
        </p:nvSpPr>
        <p:spPr>
          <a:xfrm>
            <a:off x="5412701" y="476774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 name="流程图: 接点 56">
            <a:extLst>
              <a:ext uri="{FF2B5EF4-FFF2-40B4-BE49-F238E27FC236}">
                <a16:creationId xmlns:a16="http://schemas.microsoft.com/office/drawing/2014/main" id="{7B972AB2-B534-26C5-F511-C5AF07390E47}"/>
              </a:ext>
            </a:extLst>
          </p:cNvPr>
          <p:cNvSpPr/>
          <p:nvPr/>
        </p:nvSpPr>
        <p:spPr>
          <a:xfrm>
            <a:off x="6248581" y="476774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8" name="椭圆 57">
            <a:extLst>
              <a:ext uri="{FF2B5EF4-FFF2-40B4-BE49-F238E27FC236}">
                <a16:creationId xmlns:a16="http://schemas.microsoft.com/office/drawing/2014/main" id="{1CE09ED0-1D34-62E5-92E6-66951612A396}"/>
              </a:ext>
            </a:extLst>
          </p:cNvPr>
          <p:cNvSpPr/>
          <p:nvPr/>
        </p:nvSpPr>
        <p:spPr>
          <a:xfrm>
            <a:off x="4491218" y="5500229"/>
            <a:ext cx="744408" cy="3411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9" name="文本框 58">
                <a:extLst>
                  <a:ext uri="{FF2B5EF4-FFF2-40B4-BE49-F238E27FC236}">
                    <a16:creationId xmlns:a16="http://schemas.microsoft.com/office/drawing/2014/main" id="{DEA5E749-B691-E79E-B49A-3F55A850AE73}"/>
                  </a:ext>
                </a:extLst>
              </p:cNvPr>
              <p:cNvSpPr txBox="1"/>
              <p:nvPr/>
            </p:nvSpPr>
            <p:spPr>
              <a:xfrm>
                <a:off x="5346200" y="5367240"/>
                <a:ext cx="6148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
                      <m:sSubPr>
                        <m:ctrlP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panose="02040503050406030204" pitchFamily="18" charset="0"/>
                            <a:cs typeface="+mn-cs"/>
                          </a:rPr>
                        </m:ctrlPr>
                      </m:sSubPr>
                      <m:e>
                        <m:r>
                          <a:rPr kumimoji="0" lang="en-US" altLang="zh-CN" sz="1800" b="1" i="1" u="none" strike="noStrike" kern="1200" cap="none" spc="0" normalizeH="0" baseline="0" noProof="0" smtClean="0">
                            <a:ln>
                              <a:noFill/>
                            </a:ln>
                            <a:solidFill>
                              <a:schemeClr val="tx1"/>
                            </a:solidFill>
                            <a:effectLst/>
                            <a:uLnTx/>
                            <a:uFillTx/>
                            <a:latin typeface="Cambria Math" panose="02040503050406030204" pitchFamily="18" charset="0"/>
                            <a:ea typeface="Cambria" panose="02040503050406030204" pitchFamily="18" charset="0"/>
                            <a:cs typeface="+mn-cs"/>
                          </a:rPr>
                          <m:t>𝒊</m:t>
                        </m:r>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panose="02040503050406030204" pitchFamily="18" charset="0"/>
                            <a:cs typeface="+mn-cs"/>
                          </a:rPr>
                          <m:t>𝑺</m:t>
                        </m:r>
                      </m:e>
                      <m:sub>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panose="02040503050406030204" pitchFamily="18" charset="0"/>
                            <a:cs typeface="+mn-cs"/>
                          </a:rPr>
                          <m:t>𝒏</m:t>
                        </m:r>
                      </m:sub>
                    </m:sSub>
                  </m:oMath>
                </a14:m>
                <a:r>
                  <a:rPr kumimoji="0" lang="en-US" altLang="zh-CN" sz="1800" b="1"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mn-cs"/>
                  </a:rPr>
                  <a:t>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mc:Choice>
        <mc:Fallback>
          <p:sp>
            <p:nvSpPr>
              <p:cNvPr id="59" name="文本框 58">
                <a:extLst>
                  <a:ext uri="{FF2B5EF4-FFF2-40B4-BE49-F238E27FC236}">
                    <a16:creationId xmlns:a16="http://schemas.microsoft.com/office/drawing/2014/main" id="{DEA5E749-B691-E79E-B49A-3F55A850AE73}"/>
                  </a:ext>
                </a:extLst>
              </p:cNvPr>
              <p:cNvSpPr txBox="1">
                <a:spLocks noRot="1" noChangeAspect="1" noMove="1" noResize="1" noEditPoints="1" noAdjustHandles="1" noChangeArrowheads="1" noChangeShapeType="1" noTextEdit="1"/>
              </p:cNvSpPr>
              <p:nvPr/>
            </p:nvSpPr>
            <p:spPr>
              <a:xfrm>
                <a:off x="5346200" y="5367240"/>
                <a:ext cx="614819" cy="369332"/>
              </a:xfrm>
              <a:prstGeom prst="rect">
                <a:avLst/>
              </a:prstGeom>
              <a:blipFill>
                <a:blip r:embed="rId7"/>
                <a:stretch>
                  <a:fillRect/>
                </a:stretch>
              </a:blipFill>
            </p:spPr>
            <p:txBody>
              <a:bodyPr/>
              <a:lstStyle/>
              <a:p>
                <a:r>
                  <a:rPr lang="zh-CN" altLang="en-US">
                    <a:noFill/>
                  </a:rPr>
                  <a:t> </a:t>
                </a:r>
              </a:p>
            </p:txBody>
          </p:sp>
        </mc:Fallback>
      </mc:AlternateContent>
      <p:sp>
        <p:nvSpPr>
          <p:cNvPr id="60" name="椭圆 59">
            <a:extLst>
              <a:ext uri="{FF2B5EF4-FFF2-40B4-BE49-F238E27FC236}">
                <a16:creationId xmlns:a16="http://schemas.microsoft.com/office/drawing/2014/main" id="{F549871E-A275-30BA-98C0-B80AFFC93932}"/>
              </a:ext>
            </a:extLst>
          </p:cNvPr>
          <p:cNvSpPr/>
          <p:nvPr/>
        </p:nvSpPr>
        <p:spPr>
          <a:xfrm>
            <a:off x="6078630" y="5396840"/>
            <a:ext cx="718452" cy="36368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61" name="文本框 60">
                <a:extLst>
                  <a:ext uri="{FF2B5EF4-FFF2-40B4-BE49-F238E27FC236}">
                    <a16:creationId xmlns:a16="http://schemas.microsoft.com/office/drawing/2014/main" id="{7B4512D6-8D51-690C-F1FD-BC2A460611B5}"/>
                  </a:ext>
                </a:extLst>
              </p:cNvPr>
              <p:cNvSpPr txBox="1"/>
              <p:nvPr/>
            </p:nvSpPr>
            <p:spPr>
              <a:xfrm>
                <a:off x="6074082" y="5108943"/>
                <a:ext cx="61481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
                      <m:sSubPr>
                        <m:ctrlP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panose="02040503050406030204" pitchFamily="18" charset="0"/>
                            <a:cs typeface="+mn-cs"/>
                          </a:rPr>
                        </m:ctrlPr>
                      </m:sSubPr>
                      <m:e>
                        <m:r>
                          <a:rPr kumimoji="0" lang="en-US" altLang="zh-CN" sz="1800" b="1" i="1" u="none" strike="noStrike" kern="1200" cap="none" spc="0" normalizeH="0" baseline="0" noProof="0" smtClean="0">
                            <a:ln>
                              <a:noFill/>
                            </a:ln>
                            <a:solidFill>
                              <a:schemeClr val="tx1"/>
                            </a:solidFill>
                            <a:effectLst/>
                            <a:uLnTx/>
                            <a:uFillTx/>
                            <a:latin typeface="Cambria Math" panose="02040503050406030204" pitchFamily="18" charset="0"/>
                            <a:ea typeface="Cambria" panose="02040503050406030204" pitchFamily="18" charset="0"/>
                            <a:cs typeface="+mn-cs"/>
                          </a:rPr>
                          <m:t>𝟏</m:t>
                        </m:r>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panose="02040503050406030204" pitchFamily="18" charset="0"/>
                            <a:cs typeface="+mn-cs"/>
                          </a:rPr>
                          <m:t>𝑺</m:t>
                        </m:r>
                      </m:e>
                      <m:sub>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panose="02040503050406030204" pitchFamily="18" charset="0"/>
                            <a:cs typeface="+mn-cs"/>
                          </a:rPr>
                          <m:t>𝒏</m:t>
                        </m:r>
                      </m:sub>
                    </m:sSub>
                  </m:oMath>
                </a14:m>
                <a:r>
                  <a:rPr kumimoji="0" lang="en-US" altLang="zh-CN" sz="1800" b="1"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mn-cs"/>
                  </a:rPr>
                  <a:t>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mc:Choice>
        <mc:Fallback>
          <p:sp>
            <p:nvSpPr>
              <p:cNvPr id="61" name="文本框 60">
                <a:extLst>
                  <a:ext uri="{FF2B5EF4-FFF2-40B4-BE49-F238E27FC236}">
                    <a16:creationId xmlns:a16="http://schemas.microsoft.com/office/drawing/2014/main" id="{7B4512D6-8D51-690C-F1FD-BC2A460611B5}"/>
                  </a:ext>
                </a:extLst>
              </p:cNvPr>
              <p:cNvSpPr txBox="1">
                <a:spLocks noRot="1" noChangeAspect="1" noMove="1" noResize="1" noEditPoints="1" noAdjustHandles="1" noChangeArrowheads="1" noChangeShapeType="1" noTextEdit="1"/>
              </p:cNvSpPr>
              <p:nvPr/>
            </p:nvSpPr>
            <p:spPr>
              <a:xfrm>
                <a:off x="6074082" y="5108943"/>
                <a:ext cx="614819" cy="646331"/>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40797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1">
            <a:extLst>
              <a:ext uri="{FF2B5EF4-FFF2-40B4-BE49-F238E27FC236}">
                <a16:creationId xmlns:a16="http://schemas.microsoft.com/office/drawing/2014/main" id="{2FD2E2F5-2BDA-490A-9FEA-1DB79FBDAD93}"/>
              </a:ext>
            </a:extLst>
          </p:cNvPr>
          <p:cNvSpPr txBox="1">
            <a:spLocks noChangeArrowheads="1"/>
          </p:cNvSpPr>
          <p:nvPr/>
        </p:nvSpPr>
        <p:spPr bwMode="auto">
          <a:xfrm>
            <a:off x="3660320" y="1145815"/>
            <a:ext cx="4000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zh-CN" altLang="en-US" sz="3200" b="1" dirty="0">
                <a:solidFill>
                  <a:srgbClr val="002060"/>
                </a:solidFill>
                <a:latin typeface="Times New Roman" panose="02020603050405020304" pitchFamily="18" charset="0"/>
                <a:ea typeface="黑体" panose="02010609060101010101" pitchFamily="49" charset="-122"/>
              </a:rPr>
              <a:t>纲要</a:t>
            </a:r>
          </a:p>
        </p:txBody>
      </p:sp>
      <p:grpSp>
        <p:nvGrpSpPr>
          <p:cNvPr id="6147" name="Group 6">
            <a:extLst>
              <a:ext uri="{FF2B5EF4-FFF2-40B4-BE49-F238E27FC236}">
                <a16:creationId xmlns:a16="http://schemas.microsoft.com/office/drawing/2014/main" id="{F714D697-CE54-4FF6-B92A-93AE8BCA9F7B}"/>
              </a:ext>
            </a:extLst>
          </p:cNvPr>
          <p:cNvGrpSpPr>
            <a:grpSpLocks/>
          </p:cNvGrpSpPr>
          <p:nvPr/>
        </p:nvGrpSpPr>
        <p:grpSpPr bwMode="auto">
          <a:xfrm>
            <a:off x="3355570" y="2255007"/>
            <a:ext cx="6121400" cy="720725"/>
            <a:chOff x="1474" y="1298"/>
            <a:chExt cx="3357" cy="454"/>
          </a:xfrm>
        </p:grpSpPr>
        <p:grpSp>
          <p:nvGrpSpPr>
            <p:cNvPr id="6158" name="Group 19">
              <a:extLst>
                <a:ext uri="{FF2B5EF4-FFF2-40B4-BE49-F238E27FC236}">
                  <a16:creationId xmlns:a16="http://schemas.microsoft.com/office/drawing/2014/main" id="{6ADF1D7B-66C3-4988-B2D5-C4F30FFD7BA3}"/>
                </a:ext>
              </a:extLst>
            </p:cNvPr>
            <p:cNvGrpSpPr>
              <a:grpSpLocks/>
            </p:cNvGrpSpPr>
            <p:nvPr/>
          </p:nvGrpSpPr>
          <p:grpSpPr bwMode="auto">
            <a:xfrm>
              <a:off x="1474" y="1298"/>
              <a:ext cx="3357" cy="454"/>
              <a:chOff x="-747" y="0"/>
              <a:chExt cx="6228583" cy="719137"/>
            </a:xfrm>
          </p:grpSpPr>
          <p:sp>
            <p:nvSpPr>
              <p:cNvPr id="6160" name="AutoShape 3">
                <a:extLst>
                  <a:ext uri="{FF2B5EF4-FFF2-40B4-BE49-F238E27FC236}">
                    <a16:creationId xmlns:a16="http://schemas.microsoft.com/office/drawing/2014/main" id="{F1836C08-F482-489C-8DE6-93EB8EB484D1}"/>
                  </a:ext>
                </a:extLst>
              </p:cNvPr>
              <p:cNvSpPr>
                <a:spLocks noChangeArrowheads="1"/>
              </p:cNvSpPr>
              <p:nvPr/>
            </p:nvSpPr>
            <p:spPr bwMode="auto">
              <a:xfrm>
                <a:off x="869"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6161" name="AutoShape 3">
                <a:extLst>
                  <a:ext uri="{FF2B5EF4-FFF2-40B4-BE49-F238E27FC236}">
                    <a16:creationId xmlns:a16="http://schemas.microsoft.com/office/drawing/2014/main" id="{8B5B7D3C-484E-4D1A-9FC8-4DC0756D2A41}"/>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6159" name="Rectangle 13">
              <a:extLst>
                <a:ext uri="{FF2B5EF4-FFF2-40B4-BE49-F238E27FC236}">
                  <a16:creationId xmlns:a16="http://schemas.microsoft.com/office/drawing/2014/main" id="{5C9B8D7E-C73F-4C0D-BBC5-68BFAFAB4E0A}"/>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002060"/>
                  </a:solidFill>
                  <a:latin typeface="Times New Roman" panose="02020603050405020304" pitchFamily="18" charset="0"/>
                  <a:ea typeface="仿宋" panose="02010609060101010101" pitchFamily="49" charset="-122"/>
                </a:rPr>
                <a:t>一、分支限界的基本思想</a:t>
              </a:r>
            </a:p>
          </p:txBody>
        </p:sp>
      </p:grpSp>
      <p:grpSp>
        <p:nvGrpSpPr>
          <p:cNvPr id="6149" name="Group 6">
            <a:extLst>
              <a:ext uri="{FF2B5EF4-FFF2-40B4-BE49-F238E27FC236}">
                <a16:creationId xmlns:a16="http://schemas.microsoft.com/office/drawing/2014/main" id="{6D8F2933-08BD-4405-8B13-CB9D70B6B985}"/>
              </a:ext>
            </a:extLst>
          </p:cNvPr>
          <p:cNvGrpSpPr>
            <a:grpSpLocks/>
          </p:cNvGrpSpPr>
          <p:nvPr/>
        </p:nvGrpSpPr>
        <p:grpSpPr bwMode="auto">
          <a:xfrm>
            <a:off x="3295395" y="3500724"/>
            <a:ext cx="6121400" cy="720725"/>
            <a:chOff x="1474" y="1298"/>
            <a:chExt cx="3357" cy="454"/>
          </a:xfrm>
        </p:grpSpPr>
        <p:grpSp>
          <p:nvGrpSpPr>
            <p:cNvPr id="6150" name="Group 19">
              <a:extLst>
                <a:ext uri="{FF2B5EF4-FFF2-40B4-BE49-F238E27FC236}">
                  <a16:creationId xmlns:a16="http://schemas.microsoft.com/office/drawing/2014/main" id="{1DA13DF4-C77F-4A45-8A88-84F681FF96E0}"/>
                </a:ext>
              </a:extLst>
            </p:cNvPr>
            <p:cNvGrpSpPr>
              <a:grpSpLocks/>
            </p:cNvGrpSpPr>
            <p:nvPr/>
          </p:nvGrpSpPr>
          <p:grpSpPr bwMode="auto">
            <a:xfrm>
              <a:off x="1474" y="1298"/>
              <a:ext cx="3357" cy="454"/>
              <a:chOff x="-747" y="0"/>
              <a:chExt cx="6228583" cy="719137"/>
            </a:xfrm>
          </p:grpSpPr>
          <p:sp>
            <p:nvSpPr>
              <p:cNvPr id="6152" name="AutoShape 3">
                <a:extLst>
                  <a:ext uri="{FF2B5EF4-FFF2-40B4-BE49-F238E27FC236}">
                    <a16:creationId xmlns:a16="http://schemas.microsoft.com/office/drawing/2014/main" id="{D2640CF7-18AE-408F-8809-583225997501}"/>
                  </a:ext>
                </a:extLst>
              </p:cNvPr>
              <p:cNvSpPr>
                <a:spLocks noChangeArrowheads="1"/>
              </p:cNvSpPr>
              <p:nvPr/>
            </p:nvSpPr>
            <p:spPr bwMode="auto">
              <a:xfrm>
                <a:off x="868"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6153" name="AutoShape 3">
                <a:extLst>
                  <a:ext uri="{FF2B5EF4-FFF2-40B4-BE49-F238E27FC236}">
                    <a16:creationId xmlns:a16="http://schemas.microsoft.com/office/drawing/2014/main" id="{2E19FF45-D5C2-491C-B9D7-CCDC4432CCA2}"/>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6151" name="Rectangle 13">
              <a:extLst>
                <a:ext uri="{FF2B5EF4-FFF2-40B4-BE49-F238E27FC236}">
                  <a16:creationId xmlns:a16="http://schemas.microsoft.com/office/drawing/2014/main" id="{EC802204-7140-47B8-A313-153181E2276D}"/>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FF0000"/>
                  </a:solidFill>
                  <a:latin typeface="Times New Roman" panose="02020603050405020304" pitchFamily="18" charset="0"/>
                  <a:ea typeface="仿宋" panose="02010609060101010101" pitchFamily="49" charset="-122"/>
                </a:rPr>
                <a:t>二、背包问题</a:t>
              </a:r>
            </a:p>
          </p:txBody>
        </p:sp>
      </p:grpSp>
      <p:grpSp>
        <p:nvGrpSpPr>
          <p:cNvPr id="23" name="Group 6">
            <a:extLst>
              <a:ext uri="{FF2B5EF4-FFF2-40B4-BE49-F238E27FC236}">
                <a16:creationId xmlns:a16="http://schemas.microsoft.com/office/drawing/2014/main" id="{E37A12E0-233C-0224-DEEA-EAEA24DC1946}"/>
              </a:ext>
            </a:extLst>
          </p:cNvPr>
          <p:cNvGrpSpPr>
            <a:grpSpLocks/>
          </p:cNvGrpSpPr>
          <p:nvPr/>
        </p:nvGrpSpPr>
        <p:grpSpPr bwMode="auto">
          <a:xfrm>
            <a:off x="3295395" y="4835341"/>
            <a:ext cx="6121400" cy="720725"/>
            <a:chOff x="1474" y="1298"/>
            <a:chExt cx="3357" cy="454"/>
          </a:xfrm>
        </p:grpSpPr>
        <p:grpSp>
          <p:nvGrpSpPr>
            <p:cNvPr id="24" name="Group 19">
              <a:extLst>
                <a:ext uri="{FF2B5EF4-FFF2-40B4-BE49-F238E27FC236}">
                  <a16:creationId xmlns:a16="http://schemas.microsoft.com/office/drawing/2014/main" id="{6B6EB280-0E48-2116-295E-4F858967F9EE}"/>
                </a:ext>
              </a:extLst>
            </p:cNvPr>
            <p:cNvGrpSpPr>
              <a:grpSpLocks/>
            </p:cNvGrpSpPr>
            <p:nvPr/>
          </p:nvGrpSpPr>
          <p:grpSpPr bwMode="auto">
            <a:xfrm>
              <a:off x="1474" y="1298"/>
              <a:ext cx="3357" cy="454"/>
              <a:chOff x="-747" y="0"/>
              <a:chExt cx="6228583" cy="719137"/>
            </a:xfrm>
          </p:grpSpPr>
          <p:sp>
            <p:nvSpPr>
              <p:cNvPr id="26" name="AutoShape 3">
                <a:extLst>
                  <a:ext uri="{FF2B5EF4-FFF2-40B4-BE49-F238E27FC236}">
                    <a16:creationId xmlns:a16="http://schemas.microsoft.com/office/drawing/2014/main" id="{EF661498-D6EB-D3AB-888E-33D1B9F5B318}"/>
                  </a:ext>
                </a:extLst>
              </p:cNvPr>
              <p:cNvSpPr>
                <a:spLocks noChangeArrowheads="1"/>
              </p:cNvSpPr>
              <p:nvPr/>
            </p:nvSpPr>
            <p:spPr bwMode="auto">
              <a:xfrm>
                <a:off x="868"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27" name="AutoShape 3">
                <a:extLst>
                  <a:ext uri="{FF2B5EF4-FFF2-40B4-BE49-F238E27FC236}">
                    <a16:creationId xmlns:a16="http://schemas.microsoft.com/office/drawing/2014/main" id="{84E4D80B-07B7-C194-2E09-340B941EE0AB}"/>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25" name="Rectangle 13">
              <a:extLst>
                <a:ext uri="{FF2B5EF4-FFF2-40B4-BE49-F238E27FC236}">
                  <a16:creationId xmlns:a16="http://schemas.microsoft.com/office/drawing/2014/main" id="{43CCD267-626C-2A96-2DAC-E4583A8D77A8}"/>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101C56"/>
                  </a:solidFill>
                  <a:latin typeface="Times New Roman" panose="02020603050405020304" pitchFamily="18" charset="0"/>
                  <a:ea typeface="仿宋" panose="02010609060101010101" pitchFamily="49" charset="-122"/>
                </a:rPr>
                <a:t>三、</a:t>
              </a:r>
              <a:r>
                <a:rPr lang="en-US" altLang="zh-CN" sz="2800" b="1" dirty="0">
                  <a:solidFill>
                    <a:srgbClr val="101C56"/>
                  </a:solidFill>
                  <a:latin typeface="Times New Roman" panose="02020603050405020304" pitchFamily="18" charset="0"/>
                  <a:ea typeface="仿宋" panose="02010609060101010101" pitchFamily="49" charset="-122"/>
                </a:rPr>
                <a:t>P</a:t>
              </a:r>
              <a:r>
                <a:rPr lang="zh-CN" altLang="en-US" sz="2800" b="1" dirty="0">
                  <a:solidFill>
                    <a:srgbClr val="101C56"/>
                  </a:solidFill>
                  <a:latin typeface="Times New Roman" panose="02020603050405020304" pitchFamily="18" charset="0"/>
                  <a:ea typeface="仿宋" panose="02010609060101010101" pitchFamily="49" charset="-122"/>
                </a:rPr>
                <a:t>和</a:t>
              </a:r>
              <a:r>
                <a:rPr lang="en-US" altLang="zh-CN" sz="2800" b="1" dirty="0">
                  <a:solidFill>
                    <a:srgbClr val="101C56"/>
                  </a:solidFill>
                  <a:latin typeface="Times New Roman" panose="02020603050405020304" pitchFamily="18" charset="0"/>
                  <a:ea typeface="仿宋" panose="02010609060101010101" pitchFamily="49" charset="-122"/>
                </a:rPr>
                <a:t>NP</a:t>
              </a:r>
              <a:endParaRPr lang="zh-CN" altLang="en-US" sz="2800" b="1" dirty="0">
                <a:solidFill>
                  <a:srgbClr val="101C56"/>
                </a:solidFill>
                <a:latin typeface="Times New Roman" panose="02020603050405020304" pitchFamily="18" charset="0"/>
                <a:ea typeface="仿宋" panose="02010609060101010101" pitchFamily="49" charset="-122"/>
              </a:endParaRPr>
            </a:p>
          </p:txBody>
        </p:sp>
      </p:grpSp>
    </p:spTree>
    <p:extLst>
      <p:ext uri="{BB962C8B-B14F-4D97-AF65-F5344CB8AC3E}">
        <p14:creationId xmlns:p14="http://schemas.microsoft.com/office/powerpoint/2010/main" val="6658619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问题定义</a:t>
            </a:r>
          </a:p>
        </p:txBody>
      </p:sp>
      <mc:AlternateContent xmlns:mc="http://schemas.openxmlformats.org/markup-compatibility/2006">
        <mc:Choice xmlns:a14="http://schemas.microsoft.com/office/drawing/2010/main" Requires="a14">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919704" y="1002898"/>
                <a:ext cx="10759039" cy="437432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      给定</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n</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个</a:t>
                </a:r>
                <a:r>
                  <a:rPr lang="zh-CN" altLang="en-US" sz="2400" dirty="0">
                    <a:solidFill>
                      <a:prstClr val="black"/>
                    </a:solidFill>
                    <a:latin typeface="Cambria" panose="02040503050406030204" pitchFamily="18" charset="0"/>
                    <a:ea typeface="华文仿宋" panose="02010600040101010101" pitchFamily="2" charset="-122"/>
                  </a:rPr>
                  <a:t>物品</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，商品</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有两个属性</a:t>
                </a:r>
                <a14:m>
                  <m:oMath xmlns:m="http://schemas.openxmlformats.org/officeDocument/2006/math">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𝒘</m:t>
                        </m:r>
                      </m:e>
                      <m:sub>
                        <m:r>
                          <m:rPr>
                            <m:sty m:val="p"/>
                          </m:r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mn-cs"/>
                          </a:rPr>
                          <m:t>i</m:t>
                        </m:r>
                      </m:sub>
                    </m:sSub>
                  </m:oMath>
                </a14:m>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和</a:t>
                </a:r>
                <a14:m>
                  <m:oMath xmlns:m="http://schemas.openxmlformats.org/officeDocument/2006/math">
                    <m:sSub>
                      <m:sSub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𝒗</m:t>
                        </m:r>
                      </m:e>
                      <m:sub>
                        <m:r>
                          <m:rPr>
                            <m:sty m:val="p"/>
                          </m:r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mn-cs"/>
                          </a:rPr>
                          <m:t>i</m:t>
                        </m:r>
                      </m:sub>
                    </m:sSub>
                  </m:oMath>
                </a14:m>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，分别代表重量和价格，</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背包所承受的物品重量为</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W</a:t>
                </a: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      </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0-1</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背包问题的目的是要选择一个物品的子集，使其总重量</a:t>
                </a:r>
                <a:r>
                  <a:rPr kumimoji="0" lang="zh-CN" altLang="en-US" sz="2400" b="1" i="0" u="none" strike="noStrike" kern="120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en-US" altLang="zh-CN" sz="2400" b="1" i="0" u="none" strike="noStrike" kern="120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W</a:t>
                </a:r>
                <a:r>
                  <a:rPr kumimoji="0" lang="zh-CN" altLang="en-US" sz="2400" b="1" i="0" u="none" strike="noStrike" kern="120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，而价值最大。</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假设解可以有向量（</a:t>
                </a:r>
                <a14:m>
                  <m:oMath xmlns:m="http://schemas.openxmlformats.org/officeDocument/2006/math">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𝒙</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𝟏</m:t>
                        </m:r>
                      </m:sub>
                    </m:sSub>
                  </m:oMath>
                </a14:m>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en-US" altLang="zh-CN" sz="2400" b="1" i="0" u="none" strike="noStrike" kern="1200" cap="none" spc="0" normalizeH="0" baseline="0" noProof="0" dirty="0">
                    <a:ln>
                      <a:noFill/>
                    </a:ln>
                    <a:solidFill>
                      <a:prstClr val="black"/>
                    </a:solidFill>
                    <a:effectLst/>
                    <a:uLnTx/>
                    <a:uFillTx/>
                    <a:latin typeface="等线" panose="020F0502020204030204"/>
                    <a:ea typeface="华文仿宋" panose="02010600040101010101" pitchFamily="2" charset="-122"/>
                    <a:cs typeface="+mn-cs"/>
                  </a:rPr>
                  <a:t> </a:t>
                </a:r>
                <a14:m>
                  <m:oMath xmlns:m="http://schemas.openxmlformats.org/officeDocument/2006/math">
                    <m:sSub>
                      <m:sSub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mn-cs"/>
                          </a:rPr>
                          <m:t>𝒙</m:t>
                        </m:r>
                      </m:e>
                      <m:sub>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mn-cs"/>
                          </a:rPr>
                          <m:t>𝟏</m:t>
                        </m:r>
                      </m:sub>
                    </m:sSub>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mn-cs"/>
                      </a:rPr>
                      <m:t> </m:t>
                    </m:r>
                  </m:oMath>
                </a14:m>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en-US" altLang="zh-CN" sz="2400" b="1" i="0" u="none" strike="noStrike" kern="1200" cap="none" spc="0" normalizeH="0" baseline="0" noProof="0" dirty="0">
                    <a:ln>
                      <a:noFill/>
                    </a:ln>
                    <a:solidFill>
                      <a:prstClr val="black"/>
                    </a:solidFill>
                    <a:effectLst/>
                    <a:uLnTx/>
                    <a:uFillTx/>
                    <a:latin typeface="等线" panose="020F0502020204030204"/>
                    <a:ea typeface="华文仿宋" panose="02010600040101010101" pitchFamily="2" charset="-122"/>
                    <a:cs typeface="+mn-cs"/>
                  </a:rPr>
                  <a:t> </a:t>
                </a:r>
                <a14:m>
                  <m:oMath xmlns:m="http://schemas.openxmlformats.org/officeDocument/2006/math">
                    <m:sSub>
                      <m:sSub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mn-cs"/>
                          </a:rPr>
                          <m:t>𝒙</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𝒏</m:t>
                        </m:r>
                      </m:sub>
                    </m:sSub>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mn-cs"/>
                      </a:rPr>
                      <m:t> </m:t>
                    </m:r>
                  </m:oMath>
                </a14:m>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）表示，</a:t>
                </a:r>
                <a:r>
                  <a:rPr kumimoji="0" lang="en-US" altLang="zh-CN" sz="2400" b="1" i="0" u="none" strike="noStrike" kern="1200" cap="none" spc="0" normalizeH="0" baseline="0" noProof="0" dirty="0">
                    <a:ln>
                      <a:noFill/>
                    </a:ln>
                    <a:solidFill>
                      <a:prstClr val="black"/>
                    </a:solidFill>
                    <a:effectLst/>
                    <a:uLnTx/>
                    <a:uFillTx/>
                    <a:latin typeface="等线" panose="020F0502020204030204"/>
                    <a:ea typeface="华文仿宋" panose="02010600040101010101" pitchFamily="2" charset="-122"/>
                    <a:cs typeface="+mn-cs"/>
                  </a:rPr>
                  <a:t> </a:t>
                </a:r>
                <a14:m>
                  <m:oMath xmlns:m="http://schemas.openxmlformats.org/officeDocument/2006/math">
                    <m:sSub>
                      <m:sSub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mn-cs"/>
                          </a:rPr>
                          <m:t>𝒙</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sub>
                    </m:sSub>
                  </m:oMath>
                </a14:m>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{0,1}</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en-US" altLang="zh-CN" sz="2400" b="1" i="0" u="none" strike="noStrike" kern="1200" cap="none" spc="0" normalizeH="0" baseline="0" noProof="0" dirty="0">
                    <a:ln>
                      <a:noFill/>
                    </a:ln>
                    <a:solidFill>
                      <a:prstClr val="black"/>
                    </a:solidFill>
                    <a:effectLst/>
                    <a:uLnTx/>
                    <a:uFillTx/>
                    <a:latin typeface="等线" panose="020F0502020204030204"/>
                    <a:ea typeface="华文仿宋" panose="02010600040101010101" pitchFamily="2" charset="-122"/>
                    <a:cs typeface="+mn-cs"/>
                  </a:rPr>
                  <a:t> </a:t>
                </a:r>
                <a14:m>
                  <m:oMath xmlns:m="http://schemas.openxmlformats.org/officeDocument/2006/math">
                    <m:sSub>
                      <m:sSub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mn-cs"/>
                          </a:rPr>
                          <m:t>𝒙</m:t>
                        </m:r>
                      </m:e>
                      <m:sub>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mn-cs"/>
                          </a:rPr>
                          <m:t>𝒊</m:t>
                        </m:r>
                      </m:sub>
                    </m:sSub>
                  </m:oMath>
                </a14:m>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=1</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表示物品</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被放进背包，</a:t>
                </a:r>
                <a:r>
                  <a:rPr kumimoji="0" lang="en-US" altLang="zh-CN" sz="2400" b="1" i="0" u="none" strike="noStrike" kern="1200" cap="none" spc="0" normalizeH="0" baseline="0" noProof="0" dirty="0">
                    <a:ln>
                      <a:noFill/>
                    </a:ln>
                    <a:solidFill>
                      <a:prstClr val="black"/>
                    </a:solidFill>
                    <a:effectLst/>
                    <a:uLnTx/>
                    <a:uFillTx/>
                    <a:latin typeface="等线" panose="020F0502020204030204"/>
                    <a:ea typeface="华文仿宋" panose="02010600040101010101" pitchFamily="2" charset="-122"/>
                    <a:cs typeface="+mn-cs"/>
                  </a:rPr>
                  <a:t> </a:t>
                </a:r>
                <a14:m>
                  <m:oMath xmlns:m="http://schemas.openxmlformats.org/officeDocument/2006/math">
                    <m:sSub>
                      <m:sSub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mn-cs"/>
                          </a:rPr>
                          <m:t>𝒙</m:t>
                        </m:r>
                      </m:e>
                      <m:sub>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mn-cs"/>
                          </a:rPr>
                          <m:t>𝒊</m:t>
                        </m:r>
                      </m:sub>
                    </m:sSub>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oMath>
                </a14:m>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0</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表示物品</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不被放进背包。</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mc:Choice>
        <mc:Fallback>
          <p:sp>
            <p:nvSpPr>
              <p:cNvPr id="7" name="Rectangle 5">
                <a:extLst>
                  <a:ext uri="{FF2B5EF4-FFF2-40B4-BE49-F238E27FC236}">
                    <a16:creationId xmlns:a16="http://schemas.microsoft.com/office/drawing/2014/main" id="{1F31C5B9-F2D8-47A6-9935-1E8C4EC725F4}"/>
                  </a:ext>
                </a:extLst>
              </p:cNvPr>
              <p:cNvSpPr txBox="1">
                <a:spLocks noRot="1" noChangeAspect="1" noMove="1" noResize="1" noEditPoints="1" noAdjustHandles="1" noChangeArrowheads="1" noChangeShapeType="1" noTextEdit="1"/>
              </p:cNvSpPr>
              <p:nvPr/>
            </p:nvSpPr>
            <p:spPr bwMode="auto">
              <a:xfrm>
                <a:off x="919704" y="1002898"/>
                <a:ext cx="10759039" cy="4374320"/>
              </a:xfrm>
              <a:prstGeom prst="rect">
                <a:avLst/>
              </a:prstGeom>
              <a:blipFill>
                <a:blip r:embed="rId3"/>
                <a:stretch>
                  <a:fillRect l="-907" r="-2380"/>
                </a:stretch>
              </a:blipFill>
              <a:ln>
                <a:noFill/>
              </a:ln>
            </p:spPr>
            <p:txBody>
              <a:bodyPr/>
              <a:lstStyle/>
              <a:p>
                <a:r>
                  <a:rPr lang="zh-CN" altLang="en-US">
                    <a:noFill/>
                  </a:rPr>
                  <a:t> </a:t>
                </a:r>
              </a:p>
            </p:txBody>
          </p:sp>
        </mc:Fallback>
      </mc:AlternateContent>
      <p:sp>
        <p:nvSpPr>
          <p:cNvPr id="4" name="Rectangle 5">
            <a:extLst>
              <a:ext uri="{FF2B5EF4-FFF2-40B4-BE49-F238E27FC236}">
                <a16:creationId xmlns:a16="http://schemas.microsoft.com/office/drawing/2014/main" id="{ED38B80A-FEB6-3E06-9AF4-4FF652A17916}"/>
              </a:ext>
            </a:extLst>
          </p:cNvPr>
          <p:cNvSpPr txBox="1">
            <a:spLocks noChangeArrowheads="1"/>
          </p:cNvSpPr>
          <p:nvPr/>
        </p:nvSpPr>
        <p:spPr bwMode="auto">
          <a:xfrm>
            <a:off x="434647" y="964833"/>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0-1</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背包问题</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
        <p:nvSpPr>
          <p:cNvPr id="5" name="Rectangle 5">
            <a:extLst>
              <a:ext uri="{FF2B5EF4-FFF2-40B4-BE49-F238E27FC236}">
                <a16:creationId xmlns:a16="http://schemas.microsoft.com/office/drawing/2014/main" id="{072C9BD1-95CA-811E-A696-B751B8E406A6}"/>
              </a:ext>
            </a:extLst>
          </p:cNvPr>
          <p:cNvSpPr txBox="1">
            <a:spLocks noChangeArrowheads="1"/>
          </p:cNvSpPr>
          <p:nvPr/>
        </p:nvSpPr>
        <p:spPr bwMode="auto">
          <a:xfrm>
            <a:off x="453537" y="3265227"/>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解空间</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Tree>
    <p:extLst>
      <p:ext uri="{BB962C8B-B14F-4D97-AF65-F5344CB8AC3E}">
        <p14:creationId xmlns:p14="http://schemas.microsoft.com/office/powerpoint/2010/main" val="20992488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解空间</a:t>
            </a: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453538" y="974322"/>
            <a:ext cx="5733450" cy="490854"/>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子集树：</a:t>
            </a:r>
            <a:r>
              <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    </a:t>
            </a:r>
            <a:r>
              <a:rPr kumimoji="0" lang="en-US" altLang="zh-CN" sz="28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n=4</a:t>
            </a:r>
          </a:p>
        </p:txBody>
      </p:sp>
      <p:sp>
        <p:nvSpPr>
          <p:cNvPr id="2" name="流程图: 接点 1">
            <a:extLst>
              <a:ext uri="{FF2B5EF4-FFF2-40B4-BE49-F238E27FC236}">
                <a16:creationId xmlns:a16="http://schemas.microsoft.com/office/drawing/2014/main" id="{F998FC53-8C67-2AC0-D156-28E9B40A6EBA}"/>
              </a:ext>
            </a:extLst>
          </p:cNvPr>
          <p:cNvSpPr/>
          <p:nvPr/>
        </p:nvSpPr>
        <p:spPr>
          <a:xfrm>
            <a:off x="5554638" y="1415209"/>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流程图: 接点 6">
            <a:extLst>
              <a:ext uri="{FF2B5EF4-FFF2-40B4-BE49-F238E27FC236}">
                <a16:creationId xmlns:a16="http://schemas.microsoft.com/office/drawing/2014/main" id="{726FC62E-4C5E-3F69-A2E3-CB550B4CCEA1}"/>
              </a:ext>
            </a:extLst>
          </p:cNvPr>
          <p:cNvSpPr/>
          <p:nvPr/>
        </p:nvSpPr>
        <p:spPr>
          <a:xfrm>
            <a:off x="3919181" y="223407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流程图: 接点 9">
            <a:extLst>
              <a:ext uri="{FF2B5EF4-FFF2-40B4-BE49-F238E27FC236}">
                <a16:creationId xmlns:a16="http://schemas.microsoft.com/office/drawing/2014/main" id="{B163A6F5-D618-A504-1409-B98F88DE3FBA}"/>
              </a:ext>
            </a:extLst>
          </p:cNvPr>
          <p:cNvSpPr/>
          <p:nvPr/>
        </p:nvSpPr>
        <p:spPr>
          <a:xfrm>
            <a:off x="7190095" y="228450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流程图: 接点 10">
            <a:extLst>
              <a:ext uri="{FF2B5EF4-FFF2-40B4-BE49-F238E27FC236}">
                <a16:creationId xmlns:a16="http://schemas.microsoft.com/office/drawing/2014/main" id="{73DD93A0-571F-AF9C-297B-BDD9677132A7}"/>
              </a:ext>
            </a:extLst>
          </p:cNvPr>
          <p:cNvSpPr/>
          <p:nvPr/>
        </p:nvSpPr>
        <p:spPr>
          <a:xfrm>
            <a:off x="3101453" y="328569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流程图: 接点 12">
            <a:extLst>
              <a:ext uri="{FF2B5EF4-FFF2-40B4-BE49-F238E27FC236}">
                <a16:creationId xmlns:a16="http://schemas.microsoft.com/office/drawing/2014/main" id="{A0680D44-07E0-5263-EEDC-5A8EC1F28C1C}"/>
              </a:ext>
            </a:extLst>
          </p:cNvPr>
          <p:cNvSpPr/>
          <p:nvPr/>
        </p:nvSpPr>
        <p:spPr>
          <a:xfrm>
            <a:off x="4736909" y="328569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流程图: 接点 13">
            <a:extLst>
              <a:ext uri="{FF2B5EF4-FFF2-40B4-BE49-F238E27FC236}">
                <a16:creationId xmlns:a16="http://schemas.microsoft.com/office/drawing/2014/main" id="{8BAB3184-4882-530A-9586-9A257FFDAB84}"/>
              </a:ext>
            </a:extLst>
          </p:cNvPr>
          <p:cNvSpPr/>
          <p:nvPr/>
        </p:nvSpPr>
        <p:spPr>
          <a:xfrm>
            <a:off x="2801202" y="437410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流程图: 接点 14">
            <a:extLst>
              <a:ext uri="{FF2B5EF4-FFF2-40B4-BE49-F238E27FC236}">
                <a16:creationId xmlns:a16="http://schemas.microsoft.com/office/drawing/2014/main" id="{C19DB6A4-D375-0C7C-2919-0A396CF48D98}"/>
              </a:ext>
            </a:extLst>
          </p:cNvPr>
          <p:cNvSpPr/>
          <p:nvPr/>
        </p:nvSpPr>
        <p:spPr>
          <a:xfrm>
            <a:off x="3618930" y="4346812"/>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流程图: 接点 16">
            <a:extLst>
              <a:ext uri="{FF2B5EF4-FFF2-40B4-BE49-F238E27FC236}">
                <a16:creationId xmlns:a16="http://schemas.microsoft.com/office/drawing/2014/main" id="{F62C842E-1DE3-8B2A-4A3A-5BA48CD7807C}"/>
              </a:ext>
            </a:extLst>
          </p:cNvPr>
          <p:cNvSpPr/>
          <p:nvPr/>
        </p:nvSpPr>
        <p:spPr>
          <a:xfrm>
            <a:off x="2516881" y="528168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流程图: 接点 17">
            <a:extLst>
              <a:ext uri="{FF2B5EF4-FFF2-40B4-BE49-F238E27FC236}">
                <a16:creationId xmlns:a16="http://schemas.microsoft.com/office/drawing/2014/main" id="{24C596B5-BCB9-571D-A50E-6DDFAD1565FE}"/>
              </a:ext>
            </a:extLst>
          </p:cNvPr>
          <p:cNvSpPr/>
          <p:nvPr/>
        </p:nvSpPr>
        <p:spPr>
          <a:xfrm>
            <a:off x="3104687" y="529192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流程图: 接点 19">
            <a:extLst>
              <a:ext uri="{FF2B5EF4-FFF2-40B4-BE49-F238E27FC236}">
                <a16:creationId xmlns:a16="http://schemas.microsoft.com/office/drawing/2014/main" id="{01C227A5-5D95-0033-D243-07E01C70992C}"/>
              </a:ext>
            </a:extLst>
          </p:cNvPr>
          <p:cNvSpPr/>
          <p:nvPr/>
        </p:nvSpPr>
        <p:spPr>
          <a:xfrm>
            <a:off x="6554453" y="3390481"/>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流程图: 接点 21">
            <a:extLst>
              <a:ext uri="{FF2B5EF4-FFF2-40B4-BE49-F238E27FC236}">
                <a16:creationId xmlns:a16="http://schemas.microsoft.com/office/drawing/2014/main" id="{3EF92EB8-8164-0BC4-E985-DBBFE6943159}"/>
              </a:ext>
            </a:extLst>
          </p:cNvPr>
          <p:cNvSpPr/>
          <p:nvPr/>
        </p:nvSpPr>
        <p:spPr>
          <a:xfrm>
            <a:off x="7822444" y="3254992"/>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流程图: 接点 23">
            <a:extLst>
              <a:ext uri="{FF2B5EF4-FFF2-40B4-BE49-F238E27FC236}">
                <a16:creationId xmlns:a16="http://schemas.microsoft.com/office/drawing/2014/main" id="{14BC3435-55E3-C702-FE84-D52B8CA3C819}"/>
              </a:ext>
            </a:extLst>
          </p:cNvPr>
          <p:cNvSpPr/>
          <p:nvPr/>
        </p:nvSpPr>
        <p:spPr>
          <a:xfrm>
            <a:off x="7455093" y="4384344"/>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 name="流程图: 接点 24">
            <a:extLst>
              <a:ext uri="{FF2B5EF4-FFF2-40B4-BE49-F238E27FC236}">
                <a16:creationId xmlns:a16="http://schemas.microsoft.com/office/drawing/2014/main" id="{2495B0FD-2C84-D998-5CD4-AEE85AF080C2}"/>
              </a:ext>
            </a:extLst>
          </p:cNvPr>
          <p:cNvSpPr/>
          <p:nvPr/>
        </p:nvSpPr>
        <p:spPr>
          <a:xfrm>
            <a:off x="8272821" y="441164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 name="直接连接符 3">
            <a:extLst>
              <a:ext uri="{FF2B5EF4-FFF2-40B4-BE49-F238E27FC236}">
                <a16:creationId xmlns:a16="http://schemas.microsoft.com/office/drawing/2014/main" id="{15DC509A-0D25-951B-EAB0-CA9FE935982B}"/>
              </a:ext>
            </a:extLst>
          </p:cNvPr>
          <p:cNvCxnSpPr>
            <a:cxnSpLocks/>
            <a:stCxn id="2" idx="4"/>
            <a:endCxn id="7" idx="7"/>
          </p:cNvCxnSpPr>
          <p:nvPr/>
        </p:nvCxnSpPr>
        <p:spPr>
          <a:xfrm flipH="1">
            <a:off x="4175461" y="1756403"/>
            <a:ext cx="1529303" cy="527639"/>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88F27B13-1D73-136D-BB3B-57B6ED6C5A5E}"/>
              </a:ext>
            </a:extLst>
          </p:cNvPr>
          <p:cNvCxnSpPr>
            <a:stCxn id="2" idx="4"/>
            <a:endCxn id="10" idx="1"/>
          </p:cNvCxnSpPr>
          <p:nvPr/>
        </p:nvCxnSpPr>
        <p:spPr>
          <a:xfrm>
            <a:off x="5704764" y="1756403"/>
            <a:ext cx="1529302" cy="57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AE39DD7-4EF9-29D2-5B23-0A90CD224603}"/>
              </a:ext>
            </a:extLst>
          </p:cNvPr>
          <p:cNvCxnSpPr>
            <a:cxnSpLocks/>
            <a:stCxn id="7" idx="4"/>
            <a:endCxn id="11" idx="7"/>
          </p:cNvCxnSpPr>
          <p:nvPr/>
        </p:nvCxnSpPr>
        <p:spPr>
          <a:xfrm flipH="1">
            <a:off x="3357733" y="2575269"/>
            <a:ext cx="711574" cy="760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E6AC2EC-FB20-A45A-B7D4-9047644A5A0F}"/>
              </a:ext>
            </a:extLst>
          </p:cNvPr>
          <p:cNvCxnSpPr>
            <a:stCxn id="7" idx="4"/>
            <a:endCxn id="13" idx="0"/>
          </p:cNvCxnSpPr>
          <p:nvPr/>
        </p:nvCxnSpPr>
        <p:spPr>
          <a:xfrm>
            <a:off x="4069307" y="2575269"/>
            <a:ext cx="817728" cy="710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A827B77-51F4-A13A-9865-E94922E38DBE}"/>
              </a:ext>
            </a:extLst>
          </p:cNvPr>
          <p:cNvCxnSpPr>
            <a:cxnSpLocks/>
            <a:endCxn id="20" idx="7"/>
          </p:cNvCxnSpPr>
          <p:nvPr/>
        </p:nvCxnSpPr>
        <p:spPr>
          <a:xfrm flipH="1">
            <a:off x="6810733" y="2639351"/>
            <a:ext cx="519935" cy="801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B12B0CA-1CA3-DE94-731B-0F8C29A7EC33}"/>
              </a:ext>
            </a:extLst>
          </p:cNvPr>
          <p:cNvCxnSpPr>
            <a:cxnSpLocks/>
            <a:endCxn id="22" idx="7"/>
          </p:cNvCxnSpPr>
          <p:nvPr/>
        </p:nvCxnSpPr>
        <p:spPr>
          <a:xfrm>
            <a:off x="7346480" y="2621806"/>
            <a:ext cx="732244" cy="683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559A68B-EA01-90FE-13C5-0EA8A0F28FD0}"/>
              </a:ext>
            </a:extLst>
          </p:cNvPr>
          <p:cNvCxnSpPr>
            <a:cxnSpLocks/>
            <a:endCxn id="14" idx="0"/>
          </p:cNvCxnSpPr>
          <p:nvPr/>
        </p:nvCxnSpPr>
        <p:spPr>
          <a:xfrm flipH="1">
            <a:off x="2951328" y="3614438"/>
            <a:ext cx="300250" cy="759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F3A6552F-1E69-EC10-155D-20EDBFA10D13}"/>
              </a:ext>
            </a:extLst>
          </p:cNvPr>
          <p:cNvCxnSpPr>
            <a:cxnSpLocks/>
            <a:endCxn id="15" idx="7"/>
          </p:cNvCxnSpPr>
          <p:nvPr/>
        </p:nvCxnSpPr>
        <p:spPr>
          <a:xfrm>
            <a:off x="3251578" y="3614438"/>
            <a:ext cx="623632" cy="782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5735428-4F09-9975-3701-1B8857B43B53}"/>
              </a:ext>
            </a:extLst>
          </p:cNvPr>
          <p:cNvCxnSpPr>
            <a:cxnSpLocks/>
            <a:endCxn id="24" idx="0"/>
          </p:cNvCxnSpPr>
          <p:nvPr/>
        </p:nvCxnSpPr>
        <p:spPr>
          <a:xfrm flipH="1">
            <a:off x="7605219" y="3626893"/>
            <a:ext cx="382500" cy="75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78E72EFF-8D3F-D626-76E4-990DB1C97BBB}"/>
              </a:ext>
            </a:extLst>
          </p:cNvPr>
          <p:cNvCxnSpPr>
            <a:cxnSpLocks/>
            <a:endCxn id="25" idx="0"/>
          </p:cNvCxnSpPr>
          <p:nvPr/>
        </p:nvCxnSpPr>
        <p:spPr>
          <a:xfrm>
            <a:off x="7987719" y="3626893"/>
            <a:ext cx="435228" cy="7847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7D87A37-DC44-718A-9A62-73403683BF39}"/>
              </a:ext>
            </a:extLst>
          </p:cNvPr>
          <p:cNvCxnSpPr>
            <a:cxnSpLocks/>
            <a:endCxn id="17" idx="1"/>
          </p:cNvCxnSpPr>
          <p:nvPr/>
        </p:nvCxnSpPr>
        <p:spPr>
          <a:xfrm flipH="1">
            <a:off x="2560852" y="4715302"/>
            <a:ext cx="393710" cy="61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B4EEA2D-20B9-3969-7E2D-6C8933D9C10D}"/>
              </a:ext>
            </a:extLst>
          </p:cNvPr>
          <p:cNvCxnSpPr>
            <a:cxnSpLocks/>
            <a:endCxn id="18" idx="0"/>
          </p:cNvCxnSpPr>
          <p:nvPr/>
        </p:nvCxnSpPr>
        <p:spPr>
          <a:xfrm>
            <a:off x="2932576" y="4722330"/>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5C7C327B-1258-9E2A-9636-B6EDB367A25E}"/>
              </a:ext>
            </a:extLst>
          </p:cNvPr>
          <p:cNvSpPr txBox="1"/>
          <p:nvPr/>
        </p:nvSpPr>
        <p:spPr>
          <a:xfrm>
            <a:off x="4846864" y="1756403"/>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1                      0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30BB906F-825E-A56E-5A86-F6BF489E5217}"/>
                  </a:ext>
                </a:extLst>
              </p:cNvPr>
              <p:cNvSpPr txBox="1"/>
              <p:nvPr/>
            </p:nvSpPr>
            <p:spPr>
              <a:xfrm>
                <a:off x="1282890" y="1756403"/>
                <a:ext cx="609578"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𝟒</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86" name="文本框 85">
                <a:extLst>
                  <a:ext uri="{FF2B5EF4-FFF2-40B4-BE49-F238E27FC236}">
                    <a16:creationId xmlns:a16="http://schemas.microsoft.com/office/drawing/2014/main" id="{30BB906F-825E-A56E-5A86-F6BF489E5217}"/>
                  </a:ext>
                </a:extLst>
              </p:cNvPr>
              <p:cNvSpPr txBox="1">
                <a:spLocks noRot="1" noChangeAspect="1" noMove="1" noResize="1" noEditPoints="1" noAdjustHandles="1" noChangeArrowheads="1" noChangeShapeType="1" noTextEdit="1"/>
              </p:cNvSpPr>
              <p:nvPr/>
            </p:nvSpPr>
            <p:spPr>
              <a:xfrm>
                <a:off x="1282890" y="1756403"/>
                <a:ext cx="609578" cy="3416320"/>
              </a:xfrm>
              <a:prstGeom prst="rect">
                <a:avLst/>
              </a:prstGeom>
              <a:blipFill>
                <a:blip r:embed="rId3"/>
                <a:stretch>
                  <a:fillRect/>
                </a:stretch>
              </a:blipFill>
            </p:spPr>
            <p:txBody>
              <a:bodyPr/>
              <a:lstStyle/>
              <a:p>
                <a:r>
                  <a:rPr lang="zh-CN" altLang="en-US">
                    <a:noFill/>
                  </a:rPr>
                  <a:t> </a:t>
                </a:r>
              </a:p>
            </p:txBody>
          </p:sp>
        </mc:Fallback>
      </mc:AlternateContent>
      <p:sp>
        <p:nvSpPr>
          <p:cNvPr id="59" name="文本框 58">
            <a:extLst>
              <a:ext uri="{FF2B5EF4-FFF2-40B4-BE49-F238E27FC236}">
                <a16:creationId xmlns:a16="http://schemas.microsoft.com/office/drawing/2014/main" id="{D2B5B7C5-28B1-2EFD-9355-A77A8EA8AD2C}"/>
              </a:ext>
            </a:extLst>
          </p:cNvPr>
          <p:cNvSpPr txBox="1"/>
          <p:nvPr/>
        </p:nvSpPr>
        <p:spPr>
          <a:xfrm>
            <a:off x="3227133" y="2714539"/>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1                      0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p:sp>
        <p:nvSpPr>
          <p:cNvPr id="60" name="文本框 59">
            <a:extLst>
              <a:ext uri="{FF2B5EF4-FFF2-40B4-BE49-F238E27FC236}">
                <a16:creationId xmlns:a16="http://schemas.microsoft.com/office/drawing/2014/main" id="{073A75FB-4121-13F6-F02A-EC103ACCBD73}"/>
              </a:ext>
            </a:extLst>
          </p:cNvPr>
          <p:cNvSpPr txBox="1"/>
          <p:nvPr/>
        </p:nvSpPr>
        <p:spPr>
          <a:xfrm>
            <a:off x="6589053" y="2741995"/>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1                      0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p:sp>
        <p:nvSpPr>
          <p:cNvPr id="70" name="流程图: 接点 69">
            <a:extLst>
              <a:ext uri="{FF2B5EF4-FFF2-40B4-BE49-F238E27FC236}">
                <a16:creationId xmlns:a16="http://schemas.microsoft.com/office/drawing/2014/main" id="{BE7AB1D5-5D29-D2D6-C41A-E8E538E44D1D}"/>
              </a:ext>
            </a:extLst>
          </p:cNvPr>
          <p:cNvSpPr/>
          <p:nvPr/>
        </p:nvSpPr>
        <p:spPr>
          <a:xfrm>
            <a:off x="4440400" y="4362476"/>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4" name="流程图: 接点 73">
            <a:extLst>
              <a:ext uri="{FF2B5EF4-FFF2-40B4-BE49-F238E27FC236}">
                <a16:creationId xmlns:a16="http://schemas.microsoft.com/office/drawing/2014/main" id="{863B1DFF-61D4-2807-0BB0-FF8D04F50780}"/>
              </a:ext>
            </a:extLst>
          </p:cNvPr>
          <p:cNvSpPr/>
          <p:nvPr/>
        </p:nvSpPr>
        <p:spPr>
          <a:xfrm>
            <a:off x="5258128" y="433518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75" name="直接连接符 74">
            <a:extLst>
              <a:ext uri="{FF2B5EF4-FFF2-40B4-BE49-F238E27FC236}">
                <a16:creationId xmlns:a16="http://schemas.microsoft.com/office/drawing/2014/main" id="{B5970A4C-7A7E-A53A-65CB-592FEB2308C7}"/>
              </a:ext>
            </a:extLst>
          </p:cNvPr>
          <p:cNvCxnSpPr>
            <a:cxnSpLocks/>
            <a:endCxn id="70" idx="0"/>
          </p:cNvCxnSpPr>
          <p:nvPr/>
        </p:nvCxnSpPr>
        <p:spPr>
          <a:xfrm flipH="1">
            <a:off x="4590526" y="3602806"/>
            <a:ext cx="300250" cy="759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3F3D1972-F5B4-AA64-544B-B2F0AA697E56}"/>
              </a:ext>
            </a:extLst>
          </p:cNvPr>
          <p:cNvCxnSpPr>
            <a:cxnSpLocks/>
            <a:endCxn id="74" idx="7"/>
          </p:cNvCxnSpPr>
          <p:nvPr/>
        </p:nvCxnSpPr>
        <p:spPr>
          <a:xfrm>
            <a:off x="4890776" y="3602806"/>
            <a:ext cx="623632" cy="782341"/>
          </a:xfrm>
          <a:prstGeom prst="line">
            <a:avLst/>
          </a:prstGeom>
        </p:spPr>
        <p:style>
          <a:lnRef idx="1">
            <a:schemeClr val="accent1"/>
          </a:lnRef>
          <a:fillRef idx="0">
            <a:schemeClr val="accent1"/>
          </a:fillRef>
          <a:effectRef idx="0">
            <a:schemeClr val="accent1"/>
          </a:effectRef>
          <a:fontRef idx="minor">
            <a:schemeClr val="tx1"/>
          </a:fontRef>
        </p:style>
      </p:cxnSp>
      <p:sp>
        <p:nvSpPr>
          <p:cNvPr id="91" name="流程图: 接点 90">
            <a:extLst>
              <a:ext uri="{FF2B5EF4-FFF2-40B4-BE49-F238E27FC236}">
                <a16:creationId xmlns:a16="http://schemas.microsoft.com/office/drawing/2014/main" id="{C5359D8A-9E74-F949-67F5-16780EC72C74}"/>
              </a:ext>
            </a:extLst>
          </p:cNvPr>
          <p:cNvSpPr/>
          <p:nvPr/>
        </p:nvSpPr>
        <p:spPr>
          <a:xfrm>
            <a:off x="3544451" y="528168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2" name="流程图: 接点 91">
            <a:extLst>
              <a:ext uri="{FF2B5EF4-FFF2-40B4-BE49-F238E27FC236}">
                <a16:creationId xmlns:a16="http://schemas.microsoft.com/office/drawing/2014/main" id="{B5413F5D-7C40-DED1-B8D6-72808F0A9352}"/>
              </a:ext>
            </a:extLst>
          </p:cNvPr>
          <p:cNvSpPr/>
          <p:nvPr/>
        </p:nvSpPr>
        <p:spPr>
          <a:xfrm>
            <a:off x="3954635" y="529192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93" name="直接连接符 92">
            <a:extLst>
              <a:ext uri="{FF2B5EF4-FFF2-40B4-BE49-F238E27FC236}">
                <a16:creationId xmlns:a16="http://schemas.microsoft.com/office/drawing/2014/main" id="{117EF076-22A0-AEA6-7D66-9342CAC42485}"/>
              </a:ext>
            </a:extLst>
          </p:cNvPr>
          <p:cNvCxnSpPr>
            <a:cxnSpLocks/>
            <a:endCxn id="91" idx="0"/>
          </p:cNvCxnSpPr>
          <p:nvPr/>
        </p:nvCxnSpPr>
        <p:spPr>
          <a:xfrm flipH="1">
            <a:off x="3694577" y="4702866"/>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BEC46B24-0B50-129F-DDF4-E66BF05D4A12}"/>
              </a:ext>
            </a:extLst>
          </p:cNvPr>
          <p:cNvCxnSpPr>
            <a:cxnSpLocks/>
            <a:endCxn id="92" idx="0"/>
          </p:cNvCxnSpPr>
          <p:nvPr/>
        </p:nvCxnSpPr>
        <p:spPr>
          <a:xfrm>
            <a:off x="3782524" y="4722330"/>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95" name="流程图: 接点 94">
            <a:extLst>
              <a:ext uri="{FF2B5EF4-FFF2-40B4-BE49-F238E27FC236}">
                <a16:creationId xmlns:a16="http://schemas.microsoft.com/office/drawing/2014/main" id="{613EE058-FD16-B62D-EB5C-E4BB6CE93CF5}"/>
              </a:ext>
            </a:extLst>
          </p:cNvPr>
          <p:cNvSpPr/>
          <p:nvPr/>
        </p:nvSpPr>
        <p:spPr>
          <a:xfrm>
            <a:off x="4338956" y="528168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6" name="流程图: 接点 95">
            <a:extLst>
              <a:ext uri="{FF2B5EF4-FFF2-40B4-BE49-F238E27FC236}">
                <a16:creationId xmlns:a16="http://schemas.microsoft.com/office/drawing/2014/main" id="{EE0E51C5-03FC-488D-A378-42AD7548F7A4}"/>
              </a:ext>
            </a:extLst>
          </p:cNvPr>
          <p:cNvSpPr/>
          <p:nvPr/>
        </p:nvSpPr>
        <p:spPr>
          <a:xfrm>
            <a:off x="4749140" y="529192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97" name="直接连接符 96">
            <a:extLst>
              <a:ext uri="{FF2B5EF4-FFF2-40B4-BE49-F238E27FC236}">
                <a16:creationId xmlns:a16="http://schemas.microsoft.com/office/drawing/2014/main" id="{45632AAD-8C72-7FF2-37F9-D5368882AEF8}"/>
              </a:ext>
            </a:extLst>
          </p:cNvPr>
          <p:cNvCxnSpPr>
            <a:cxnSpLocks/>
            <a:endCxn id="95" idx="0"/>
          </p:cNvCxnSpPr>
          <p:nvPr/>
        </p:nvCxnSpPr>
        <p:spPr>
          <a:xfrm flipH="1">
            <a:off x="4489082" y="4702866"/>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8001D04F-6F7D-DB13-3B8C-ED5E940FE0D3}"/>
              </a:ext>
            </a:extLst>
          </p:cNvPr>
          <p:cNvCxnSpPr>
            <a:cxnSpLocks/>
            <a:endCxn id="96" idx="0"/>
          </p:cNvCxnSpPr>
          <p:nvPr/>
        </p:nvCxnSpPr>
        <p:spPr>
          <a:xfrm>
            <a:off x="4577029" y="4722330"/>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99" name="流程图: 接点 98">
            <a:extLst>
              <a:ext uri="{FF2B5EF4-FFF2-40B4-BE49-F238E27FC236}">
                <a16:creationId xmlns:a16="http://schemas.microsoft.com/office/drawing/2014/main" id="{CB9EB189-4CC0-5EC2-B57B-9A6FAA4F25BF}"/>
              </a:ext>
            </a:extLst>
          </p:cNvPr>
          <p:cNvSpPr/>
          <p:nvPr/>
        </p:nvSpPr>
        <p:spPr>
          <a:xfrm>
            <a:off x="5211014" y="5227916"/>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0" name="流程图: 接点 99">
            <a:extLst>
              <a:ext uri="{FF2B5EF4-FFF2-40B4-BE49-F238E27FC236}">
                <a16:creationId xmlns:a16="http://schemas.microsoft.com/office/drawing/2014/main" id="{3156BD22-02F1-954F-06B3-CF57F4EFE8F0}"/>
              </a:ext>
            </a:extLst>
          </p:cNvPr>
          <p:cNvSpPr/>
          <p:nvPr/>
        </p:nvSpPr>
        <p:spPr>
          <a:xfrm>
            <a:off x="5621198" y="5238151"/>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01" name="直接连接符 100">
            <a:extLst>
              <a:ext uri="{FF2B5EF4-FFF2-40B4-BE49-F238E27FC236}">
                <a16:creationId xmlns:a16="http://schemas.microsoft.com/office/drawing/2014/main" id="{D73745F9-2973-F6C1-F73A-0E010D10785A}"/>
              </a:ext>
            </a:extLst>
          </p:cNvPr>
          <p:cNvCxnSpPr>
            <a:cxnSpLocks/>
            <a:endCxn id="99" idx="0"/>
          </p:cNvCxnSpPr>
          <p:nvPr/>
        </p:nvCxnSpPr>
        <p:spPr>
          <a:xfrm flipH="1">
            <a:off x="5361140" y="4649097"/>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AE761C6D-069C-4885-11CD-86F3CDCB3E75}"/>
              </a:ext>
            </a:extLst>
          </p:cNvPr>
          <p:cNvCxnSpPr>
            <a:cxnSpLocks/>
            <a:endCxn id="100" idx="0"/>
          </p:cNvCxnSpPr>
          <p:nvPr/>
        </p:nvCxnSpPr>
        <p:spPr>
          <a:xfrm>
            <a:off x="5449087" y="4668561"/>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03" name="流程图: 接点 102">
            <a:extLst>
              <a:ext uri="{FF2B5EF4-FFF2-40B4-BE49-F238E27FC236}">
                <a16:creationId xmlns:a16="http://schemas.microsoft.com/office/drawing/2014/main" id="{9B01A7B2-4983-4D8F-BA42-6591ACD95EE1}"/>
              </a:ext>
            </a:extLst>
          </p:cNvPr>
          <p:cNvSpPr/>
          <p:nvPr/>
        </p:nvSpPr>
        <p:spPr>
          <a:xfrm>
            <a:off x="7438036" y="5293783"/>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4" name="流程图: 接点 103">
            <a:extLst>
              <a:ext uri="{FF2B5EF4-FFF2-40B4-BE49-F238E27FC236}">
                <a16:creationId xmlns:a16="http://schemas.microsoft.com/office/drawing/2014/main" id="{3EDA36EE-CB22-BFF0-2C75-D7D45096B1FC}"/>
              </a:ext>
            </a:extLst>
          </p:cNvPr>
          <p:cNvSpPr/>
          <p:nvPr/>
        </p:nvSpPr>
        <p:spPr>
          <a:xfrm>
            <a:off x="7770884" y="5278274"/>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05" name="直接连接符 104">
            <a:extLst>
              <a:ext uri="{FF2B5EF4-FFF2-40B4-BE49-F238E27FC236}">
                <a16:creationId xmlns:a16="http://schemas.microsoft.com/office/drawing/2014/main" id="{38C14779-0ABA-8B55-D512-58C8448DA9BA}"/>
              </a:ext>
            </a:extLst>
          </p:cNvPr>
          <p:cNvCxnSpPr>
            <a:cxnSpLocks/>
            <a:stCxn id="24" idx="4"/>
            <a:endCxn id="103" idx="0"/>
          </p:cNvCxnSpPr>
          <p:nvPr/>
        </p:nvCxnSpPr>
        <p:spPr>
          <a:xfrm flipH="1">
            <a:off x="7588162" y="4725538"/>
            <a:ext cx="17057" cy="568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1ABA2F97-1742-6F64-5AE0-76D64879945C}"/>
              </a:ext>
            </a:extLst>
          </p:cNvPr>
          <p:cNvCxnSpPr>
            <a:cxnSpLocks/>
            <a:endCxn id="104" idx="0"/>
          </p:cNvCxnSpPr>
          <p:nvPr/>
        </p:nvCxnSpPr>
        <p:spPr>
          <a:xfrm>
            <a:off x="7598773" y="4708684"/>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07" name="流程图: 接点 106">
            <a:extLst>
              <a:ext uri="{FF2B5EF4-FFF2-40B4-BE49-F238E27FC236}">
                <a16:creationId xmlns:a16="http://schemas.microsoft.com/office/drawing/2014/main" id="{513F4902-3771-18F5-254B-B32724D53F1D}"/>
              </a:ext>
            </a:extLst>
          </p:cNvPr>
          <p:cNvSpPr/>
          <p:nvPr/>
        </p:nvSpPr>
        <p:spPr>
          <a:xfrm>
            <a:off x="8218360" y="5321417"/>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8" name="流程图: 接点 107">
            <a:extLst>
              <a:ext uri="{FF2B5EF4-FFF2-40B4-BE49-F238E27FC236}">
                <a16:creationId xmlns:a16="http://schemas.microsoft.com/office/drawing/2014/main" id="{110D84C3-DFC3-4160-6C75-75DA8024F738}"/>
              </a:ext>
            </a:extLst>
          </p:cNvPr>
          <p:cNvSpPr/>
          <p:nvPr/>
        </p:nvSpPr>
        <p:spPr>
          <a:xfrm>
            <a:off x="8628544" y="5331652"/>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09" name="直接连接符 108">
            <a:extLst>
              <a:ext uri="{FF2B5EF4-FFF2-40B4-BE49-F238E27FC236}">
                <a16:creationId xmlns:a16="http://schemas.microsoft.com/office/drawing/2014/main" id="{56830C48-998A-3499-766B-53639C993E2D}"/>
              </a:ext>
            </a:extLst>
          </p:cNvPr>
          <p:cNvCxnSpPr>
            <a:cxnSpLocks/>
            <a:endCxn id="107" idx="0"/>
          </p:cNvCxnSpPr>
          <p:nvPr/>
        </p:nvCxnSpPr>
        <p:spPr>
          <a:xfrm flipH="1">
            <a:off x="8368486" y="4742598"/>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44A36AC6-D7C3-D6CD-7508-DD01E736F1DE}"/>
              </a:ext>
            </a:extLst>
          </p:cNvPr>
          <p:cNvCxnSpPr>
            <a:cxnSpLocks/>
            <a:endCxn id="108" idx="0"/>
          </p:cNvCxnSpPr>
          <p:nvPr/>
        </p:nvCxnSpPr>
        <p:spPr>
          <a:xfrm>
            <a:off x="8456433" y="4762062"/>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11" name="流程图: 接点 110">
            <a:extLst>
              <a:ext uri="{FF2B5EF4-FFF2-40B4-BE49-F238E27FC236}">
                <a16:creationId xmlns:a16="http://schemas.microsoft.com/office/drawing/2014/main" id="{4629DA73-B26E-710F-12AD-4AC122B6B29C}"/>
              </a:ext>
            </a:extLst>
          </p:cNvPr>
          <p:cNvSpPr/>
          <p:nvPr/>
        </p:nvSpPr>
        <p:spPr>
          <a:xfrm>
            <a:off x="6105751" y="442086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2" name="直接连接符 111">
            <a:extLst>
              <a:ext uri="{FF2B5EF4-FFF2-40B4-BE49-F238E27FC236}">
                <a16:creationId xmlns:a16="http://schemas.microsoft.com/office/drawing/2014/main" id="{51578948-F172-D2BC-B139-3618A11F4B84}"/>
              </a:ext>
            </a:extLst>
          </p:cNvPr>
          <p:cNvCxnSpPr>
            <a:cxnSpLocks/>
            <a:endCxn id="111" idx="0"/>
          </p:cNvCxnSpPr>
          <p:nvPr/>
        </p:nvCxnSpPr>
        <p:spPr>
          <a:xfrm flipH="1">
            <a:off x="6255877" y="3663417"/>
            <a:ext cx="382500" cy="75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E989F4C0-0177-FB19-7FC1-FB753A4B15EB}"/>
              </a:ext>
            </a:extLst>
          </p:cNvPr>
          <p:cNvCxnSpPr>
            <a:cxnSpLocks/>
            <a:endCxn id="121" idx="0"/>
          </p:cNvCxnSpPr>
          <p:nvPr/>
        </p:nvCxnSpPr>
        <p:spPr>
          <a:xfrm>
            <a:off x="6638377" y="3663417"/>
            <a:ext cx="285102" cy="774511"/>
          </a:xfrm>
          <a:prstGeom prst="line">
            <a:avLst/>
          </a:prstGeom>
        </p:spPr>
        <p:style>
          <a:lnRef idx="1">
            <a:schemeClr val="accent1"/>
          </a:lnRef>
          <a:fillRef idx="0">
            <a:schemeClr val="accent1"/>
          </a:fillRef>
          <a:effectRef idx="0">
            <a:schemeClr val="accent1"/>
          </a:effectRef>
          <a:fontRef idx="minor">
            <a:schemeClr val="tx1"/>
          </a:fontRef>
        </p:style>
      </p:cxnSp>
      <p:sp>
        <p:nvSpPr>
          <p:cNvPr id="114" name="流程图: 接点 113">
            <a:extLst>
              <a:ext uri="{FF2B5EF4-FFF2-40B4-BE49-F238E27FC236}">
                <a16:creationId xmlns:a16="http://schemas.microsoft.com/office/drawing/2014/main" id="{F9BF7BC2-1E49-F804-B321-259F606B8D38}"/>
              </a:ext>
            </a:extLst>
          </p:cNvPr>
          <p:cNvSpPr/>
          <p:nvPr/>
        </p:nvSpPr>
        <p:spPr>
          <a:xfrm>
            <a:off x="6011358" y="5304563"/>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5" name="直接连接符 114">
            <a:extLst>
              <a:ext uri="{FF2B5EF4-FFF2-40B4-BE49-F238E27FC236}">
                <a16:creationId xmlns:a16="http://schemas.microsoft.com/office/drawing/2014/main" id="{3FF3E8E4-2CFD-1CEF-A730-83F7641CE1E7}"/>
              </a:ext>
            </a:extLst>
          </p:cNvPr>
          <p:cNvCxnSpPr>
            <a:cxnSpLocks/>
            <a:endCxn id="114" idx="0"/>
          </p:cNvCxnSpPr>
          <p:nvPr/>
        </p:nvCxnSpPr>
        <p:spPr>
          <a:xfrm flipH="1">
            <a:off x="6161484" y="4725744"/>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6B2D98E2-5B24-1FA7-A90E-98A684764BB4}"/>
              </a:ext>
            </a:extLst>
          </p:cNvPr>
          <p:cNvCxnSpPr>
            <a:cxnSpLocks/>
          </p:cNvCxnSpPr>
          <p:nvPr/>
        </p:nvCxnSpPr>
        <p:spPr>
          <a:xfrm>
            <a:off x="6249431" y="4745208"/>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17" name="流程图: 接点 116">
            <a:extLst>
              <a:ext uri="{FF2B5EF4-FFF2-40B4-BE49-F238E27FC236}">
                <a16:creationId xmlns:a16="http://schemas.microsoft.com/office/drawing/2014/main" id="{DE496194-DE72-D689-C4D5-CC547BD1B7AC}"/>
              </a:ext>
            </a:extLst>
          </p:cNvPr>
          <p:cNvSpPr/>
          <p:nvPr/>
        </p:nvSpPr>
        <p:spPr>
          <a:xfrm>
            <a:off x="6787520" y="529192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18" name="流程图: 接点 117">
            <a:extLst>
              <a:ext uri="{FF2B5EF4-FFF2-40B4-BE49-F238E27FC236}">
                <a16:creationId xmlns:a16="http://schemas.microsoft.com/office/drawing/2014/main" id="{FDB633FB-0505-14F1-313F-793D499C9C44}"/>
              </a:ext>
            </a:extLst>
          </p:cNvPr>
          <p:cNvSpPr/>
          <p:nvPr/>
        </p:nvSpPr>
        <p:spPr>
          <a:xfrm>
            <a:off x="7106200" y="5321417"/>
            <a:ext cx="325488" cy="341193"/>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9" name="直接连接符 118">
            <a:extLst>
              <a:ext uri="{FF2B5EF4-FFF2-40B4-BE49-F238E27FC236}">
                <a16:creationId xmlns:a16="http://schemas.microsoft.com/office/drawing/2014/main" id="{5A8ED41D-DC33-152A-F5C1-4DABAE77A77D}"/>
              </a:ext>
            </a:extLst>
          </p:cNvPr>
          <p:cNvCxnSpPr>
            <a:cxnSpLocks/>
            <a:endCxn id="117" idx="0"/>
          </p:cNvCxnSpPr>
          <p:nvPr/>
        </p:nvCxnSpPr>
        <p:spPr>
          <a:xfrm>
            <a:off x="6937646" y="4762062"/>
            <a:ext cx="0" cy="529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7B38FC40-14FB-AF37-5386-8F072F63C828}"/>
              </a:ext>
            </a:extLst>
          </p:cNvPr>
          <p:cNvCxnSpPr>
            <a:cxnSpLocks/>
            <a:endCxn id="118" idx="0"/>
          </p:cNvCxnSpPr>
          <p:nvPr/>
        </p:nvCxnSpPr>
        <p:spPr>
          <a:xfrm>
            <a:off x="6875544" y="4649097"/>
            <a:ext cx="393400" cy="672320"/>
          </a:xfrm>
          <a:prstGeom prst="line">
            <a:avLst/>
          </a:prstGeom>
        </p:spPr>
        <p:style>
          <a:lnRef idx="1">
            <a:schemeClr val="accent1"/>
          </a:lnRef>
          <a:fillRef idx="0">
            <a:schemeClr val="accent1"/>
          </a:fillRef>
          <a:effectRef idx="0">
            <a:schemeClr val="accent1"/>
          </a:effectRef>
          <a:fontRef idx="minor">
            <a:schemeClr val="tx1"/>
          </a:fontRef>
        </p:style>
      </p:cxnSp>
      <p:sp>
        <p:nvSpPr>
          <p:cNvPr id="121" name="流程图: 接点 120">
            <a:extLst>
              <a:ext uri="{FF2B5EF4-FFF2-40B4-BE49-F238E27FC236}">
                <a16:creationId xmlns:a16="http://schemas.microsoft.com/office/drawing/2014/main" id="{8C67AA90-D880-97F9-2CBB-8CD5210C1919}"/>
              </a:ext>
            </a:extLst>
          </p:cNvPr>
          <p:cNvSpPr/>
          <p:nvPr/>
        </p:nvSpPr>
        <p:spPr>
          <a:xfrm>
            <a:off x="6773353" y="443792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2" name="流程图: 接点 121">
            <a:extLst>
              <a:ext uri="{FF2B5EF4-FFF2-40B4-BE49-F238E27FC236}">
                <a16:creationId xmlns:a16="http://schemas.microsoft.com/office/drawing/2014/main" id="{E1FD6CE9-221C-ACA0-A742-7DACBB35E25C}"/>
              </a:ext>
            </a:extLst>
          </p:cNvPr>
          <p:cNvSpPr/>
          <p:nvPr/>
        </p:nvSpPr>
        <p:spPr>
          <a:xfrm>
            <a:off x="6432420" y="5331857"/>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433926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0-1</a:t>
            </a: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背包问题</a:t>
            </a:r>
          </a:p>
        </p:txBody>
      </p:sp>
      <p:sp>
        <p:nvSpPr>
          <p:cNvPr id="4" name="Rectangle 5">
            <a:extLst>
              <a:ext uri="{FF2B5EF4-FFF2-40B4-BE49-F238E27FC236}">
                <a16:creationId xmlns:a16="http://schemas.microsoft.com/office/drawing/2014/main" id="{67C9AC77-75FE-B7A1-C57D-765D8421ECBE}"/>
              </a:ext>
            </a:extLst>
          </p:cNvPr>
          <p:cNvSpPr txBox="1">
            <a:spLocks noChangeArrowheads="1"/>
          </p:cNvSpPr>
          <p:nvPr/>
        </p:nvSpPr>
        <p:spPr bwMode="auto">
          <a:xfrm>
            <a:off x="434647" y="964833"/>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约束函数</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mc:AlternateContent xmlns:mc="http://schemas.openxmlformats.org/markup-compatibility/2006" xmlns:a14="http://schemas.microsoft.com/office/drawing/2010/main">
        <mc:Choice Requires="a14">
          <p:sp>
            <p:nvSpPr>
              <p:cNvPr id="5" name="Rectangle 5">
                <a:extLst>
                  <a:ext uri="{FF2B5EF4-FFF2-40B4-BE49-F238E27FC236}">
                    <a16:creationId xmlns:a16="http://schemas.microsoft.com/office/drawing/2014/main" id="{0174F9FE-99E7-24F4-A095-7944E628916B}"/>
                  </a:ext>
                </a:extLst>
              </p:cNvPr>
              <p:cNvSpPr txBox="1">
                <a:spLocks noChangeArrowheads="1"/>
              </p:cNvSpPr>
              <p:nvPr/>
            </p:nvSpPr>
            <p:spPr bwMode="auto">
              <a:xfrm>
                <a:off x="998315" y="1457254"/>
                <a:ext cx="9878952" cy="4435913"/>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      用</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cw</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到达第</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层时扩展节点的重量，即</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𝒄𝒘</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nary>
                        <m:naryPr>
                          <m:chr m:val="∑"/>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naryPr>
                        <m:sub>
                          <m:r>
                            <m:rPr>
                              <m:brk m:alnAt="23"/>
                            </m:r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𝒋</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𝟏</m:t>
                          </m:r>
                        </m:sub>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sup>
                        <m:e>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𝒘</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𝒋</m:t>
                              </m:r>
                            </m:sub>
                          </m:sSub>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𝒙</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𝒋</m:t>
                              </m:r>
                            </m:sub>
                          </m:sSub>
                        </m:e>
                      </m:nary>
                    </m:oMath>
                  </m:oMathPara>
                </a14:m>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那么，约束函数为：</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𝑪</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𝒄𝒘</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𝟏</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𝒘</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sub>
                      </m:sSub>
                    </m:oMath>
                  </m:oMathPara>
                </a14:m>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mc:Choice>
        <mc:Fallback xmlns="">
          <p:sp>
            <p:nvSpPr>
              <p:cNvPr id="5" name="Rectangle 5">
                <a:extLst>
                  <a:ext uri="{FF2B5EF4-FFF2-40B4-BE49-F238E27FC236}">
                    <a16:creationId xmlns:a16="http://schemas.microsoft.com/office/drawing/2014/main" id="{0174F9FE-99E7-24F4-A095-7944E628916B}"/>
                  </a:ext>
                </a:extLst>
              </p:cNvPr>
              <p:cNvSpPr txBox="1">
                <a:spLocks noRot="1" noChangeAspect="1" noMove="1" noResize="1" noEditPoints="1" noAdjustHandles="1" noChangeArrowheads="1" noChangeShapeType="1" noTextEdit="1"/>
              </p:cNvSpPr>
              <p:nvPr/>
            </p:nvSpPr>
            <p:spPr bwMode="auto">
              <a:xfrm>
                <a:off x="998315" y="1457254"/>
                <a:ext cx="9878952" cy="4435913"/>
              </a:xfrm>
              <a:prstGeom prst="rect">
                <a:avLst/>
              </a:prstGeom>
              <a:blipFill>
                <a:blip r:embed="rId3"/>
                <a:stretch>
                  <a:fillRect l="-988"/>
                </a:stretch>
              </a:blipFill>
              <a:ln>
                <a:noFill/>
              </a:ln>
            </p:spPr>
            <p:txBody>
              <a:bodyPr/>
              <a:lstStyle/>
              <a:p>
                <a:r>
                  <a:rPr lang="zh-CN" altLang="en-US">
                    <a:noFill/>
                  </a:rPr>
                  <a:t> </a:t>
                </a:r>
              </a:p>
            </p:txBody>
          </p:sp>
        </mc:Fallback>
      </mc:AlternateContent>
      <p:sp>
        <p:nvSpPr>
          <p:cNvPr id="8" name="Rectangle 5">
            <a:extLst>
              <a:ext uri="{FF2B5EF4-FFF2-40B4-BE49-F238E27FC236}">
                <a16:creationId xmlns:a16="http://schemas.microsoft.com/office/drawing/2014/main" id="{90E616CA-B8C9-E232-2C69-BD8C3562656B}"/>
              </a:ext>
            </a:extLst>
          </p:cNvPr>
          <p:cNvSpPr txBox="1">
            <a:spLocks noChangeArrowheads="1"/>
          </p:cNvSpPr>
          <p:nvPr/>
        </p:nvSpPr>
        <p:spPr bwMode="auto">
          <a:xfrm>
            <a:off x="434647" y="4908324"/>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剪枝</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
        <p:nvSpPr>
          <p:cNvPr id="9" name="Rectangle 5">
            <a:extLst>
              <a:ext uri="{FF2B5EF4-FFF2-40B4-BE49-F238E27FC236}">
                <a16:creationId xmlns:a16="http://schemas.microsoft.com/office/drawing/2014/main" id="{F38F8CC7-F6E1-18ED-75A2-18FA25B39A69}"/>
              </a:ext>
            </a:extLst>
          </p:cNvPr>
          <p:cNvSpPr txBox="1">
            <a:spLocks noChangeArrowheads="1"/>
          </p:cNvSpPr>
          <p:nvPr/>
        </p:nvSpPr>
        <p:spPr bwMode="auto">
          <a:xfrm>
            <a:off x="998314" y="5400746"/>
            <a:ext cx="9947189" cy="8355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如果</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C(</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)&gt;W</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，那么停止搜索第</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层及该节点以下的层搜索，否则继续搜索。</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p:spTree>
    <p:extLst>
      <p:ext uri="{BB962C8B-B14F-4D97-AF65-F5344CB8AC3E}">
        <p14:creationId xmlns:p14="http://schemas.microsoft.com/office/powerpoint/2010/main" val="38604910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0-1</a:t>
            </a: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背包问题</a:t>
            </a:r>
          </a:p>
        </p:txBody>
      </p:sp>
      <p:sp>
        <p:nvSpPr>
          <p:cNvPr id="7" name="Rectangle 5">
            <a:extLst>
              <a:ext uri="{FF2B5EF4-FFF2-40B4-BE49-F238E27FC236}">
                <a16:creationId xmlns:a16="http://schemas.microsoft.com/office/drawing/2014/main" id="{E17F9FF2-3A59-1B44-65CC-4A98CC855213}"/>
              </a:ext>
            </a:extLst>
          </p:cNvPr>
          <p:cNvSpPr txBox="1">
            <a:spLocks noChangeArrowheads="1"/>
          </p:cNvSpPr>
          <p:nvPr/>
        </p:nvSpPr>
        <p:spPr bwMode="auto">
          <a:xfrm>
            <a:off x="344355" y="1195317"/>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限界函数</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mc:AlternateContent xmlns:mc="http://schemas.openxmlformats.org/markup-compatibility/2006">
        <mc:Choice xmlns:a14="http://schemas.microsoft.com/office/drawing/2010/main" Requires="a14">
          <p:sp>
            <p:nvSpPr>
              <p:cNvPr id="8" name="Rectangle 5">
                <a:extLst>
                  <a:ext uri="{FF2B5EF4-FFF2-40B4-BE49-F238E27FC236}">
                    <a16:creationId xmlns:a16="http://schemas.microsoft.com/office/drawing/2014/main" id="{DFBC90CE-A1B9-C8DE-912F-D7B6AA9913C7}"/>
                  </a:ext>
                </a:extLst>
              </p:cNvPr>
              <p:cNvSpPr txBox="1">
                <a:spLocks noChangeArrowheads="1"/>
              </p:cNvSpPr>
              <p:nvPr/>
            </p:nvSpPr>
            <p:spPr bwMode="auto">
              <a:xfrm>
                <a:off x="472427" y="1719193"/>
                <a:ext cx="9947189" cy="2385015"/>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2400" dirty="0">
                    <a:solidFill>
                      <a:prstClr val="black"/>
                    </a:solidFill>
                    <a:latin typeface="Cambria Math" panose="02040503050406030204" pitchFamily="18" charset="0"/>
                    <a:ea typeface="华文仿宋" panose="02010600040101010101" pitchFamily="2" charset="-122"/>
                  </a:rPr>
                  <a:t>对在第</a:t>
                </a:r>
                <a:r>
                  <a:rPr lang="en-US" altLang="zh-CN" sz="2400" dirty="0" err="1">
                    <a:solidFill>
                      <a:prstClr val="black"/>
                    </a:solidFill>
                    <a:latin typeface="Cambria Math" panose="02040503050406030204" pitchFamily="18" charset="0"/>
                    <a:ea typeface="华文仿宋" panose="02010600040101010101" pitchFamily="2" charset="-122"/>
                  </a:rPr>
                  <a:t>i</a:t>
                </a:r>
                <a:r>
                  <a:rPr lang="zh-CN" altLang="en-US" sz="2400" dirty="0">
                    <a:solidFill>
                      <a:prstClr val="black"/>
                    </a:solidFill>
                    <a:latin typeface="Cambria Math" panose="02040503050406030204" pitchFamily="18" charset="0"/>
                    <a:ea typeface="华文仿宋" panose="02010600040101010101" pitchFamily="2" charset="-122"/>
                  </a:rPr>
                  <a:t>层的扩展节点</a:t>
                </a:r>
                <a:r>
                  <a:rPr lang="en-US" altLang="zh-CN" sz="2400" dirty="0">
                    <a:solidFill>
                      <a:prstClr val="black"/>
                    </a:solidFill>
                    <a:latin typeface="Cambria Math" panose="02040503050406030204" pitchFamily="18" charset="0"/>
                    <a:ea typeface="华文仿宋" panose="02010600040101010101" pitchFamily="2" charset="-122"/>
                  </a:rPr>
                  <a:t>N</a:t>
                </a:r>
                <a:r>
                  <a:rPr lang="zh-CN" altLang="en-US" sz="2400" dirty="0">
                    <a:solidFill>
                      <a:prstClr val="black"/>
                    </a:solidFill>
                    <a:latin typeface="Cambria Math" panose="02040503050406030204" pitchFamily="18" charset="0"/>
                    <a:ea typeface="华文仿宋" panose="02010600040101010101" pitchFamily="2" charset="-122"/>
                  </a:rPr>
                  <a:t>，在</a:t>
                </a:r>
                <a:r>
                  <a:rPr lang="en-US" altLang="zh-CN" sz="2400" dirty="0">
                    <a:solidFill>
                      <a:prstClr val="black"/>
                    </a:solidFill>
                    <a:latin typeface="Cambria Math" panose="02040503050406030204" pitchFamily="18" charset="0"/>
                    <a:ea typeface="华文仿宋" panose="02010600040101010101" pitchFamily="2" charset="-122"/>
                  </a:rPr>
                  <a:t>N</a:t>
                </a:r>
                <a:r>
                  <a:rPr lang="zh-CN" altLang="en-US" sz="2400" dirty="0">
                    <a:solidFill>
                      <a:prstClr val="black"/>
                    </a:solidFill>
                    <a:latin typeface="Cambria Math" panose="02040503050406030204" pitchFamily="18" charset="0"/>
                    <a:ea typeface="华文仿宋" panose="02010600040101010101" pitchFamily="2" charset="-122"/>
                  </a:rPr>
                  <a:t>的收益为</a:t>
                </a:r>
                <a:endParaRPr kumimoji="0" lang="en-US" altLang="zh-CN" sz="2400" b="1" u="none" strike="noStrike" kern="1200" cap="none" spc="0" normalizeH="0" baseline="0" noProof="0" dirty="0">
                  <a:ln>
                    <a:noFill/>
                  </a:ln>
                  <a:solidFill>
                    <a:prstClr val="black"/>
                  </a:solidFill>
                  <a:effectLst/>
                  <a:uLnTx/>
                  <a:uFillTx/>
                  <a:latin typeface="Cambria Math"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𝑩</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𝒄𝒗</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𝒓</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oMath>
                  </m:oMathPara>
                </a14:m>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在这里，</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cv(</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表示目前到第</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层的价值，</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r(</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表示剩余物品的总价值</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mc:Choice>
        <mc:Fallback>
          <p:sp>
            <p:nvSpPr>
              <p:cNvPr id="8" name="Rectangle 5">
                <a:extLst>
                  <a:ext uri="{FF2B5EF4-FFF2-40B4-BE49-F238E27FC236}">
                    <a16:creationId xmlns:a16="http://schemas.microsoft.com/office/drawing/2014/main" id="{DFBC90CE-A1B9-C8DE-912F-D7B6AA9913C7}"/>
                  </a:ext>
                </a:extLst>
              </p:cNvPr>
              <p:cNvSpPr txBox="1">
                <a:spLocks noRot="1" noChangeAspect="1" noMove="1" noResize="1" noEditPoints="1" noAdjustHandles="1" noChangeArrowheads="1" noChangeShapeType="1" noTextEdit="1"/>
              </p:cNvSpPr>
              <p:nvPr/>
            </p:nvSpPr>
            <p:spPr bwMode="auto">
              <a:xfrm>
                <a:off x="472427" y="1719193"/>
                <a:ext cx="9947189" cy="2385015"/>
              </a:xfrm>
              <a:prstGeom prst="rect">
                <a:avLst/>
              </a:prstGeom>
              <a:blipFill>
                <a:blip r:embed="rId3"/>
                <a:stretch>
                  <a:fillRect l="-919"/>
                </a:stretch>
              </a:blipFill>
              <a:ln>
                <a:noFill/>
              </a:ln>
            </p:spPr>
            <p:txBody>
              <a:bodyPr/>
              <a:lstStyle/>
              <a:p>
                <a:r>
                  <a:rPr lang="zh-CN" altLang="en-US">
                    <a:noFill/>
                  </a:rPr>
                  <a:t> </a:t>
                </a:r>
              </a:p>
            </p:txBody>
          </p:sp>
        </mc:Fallback>
      </mc:AlternateContent>
      <p:sp>
        <p:nvSpPr>
          <p:cNvPr id="9" name="Rectangle 5">
            <a:extLst>
              <a:ext uri="{FF2B5EF4-FFF2-40B4-BE49-F238E27FC236}">
                <a16:creationId xmlns:a16="http://schemas.microsoft.com/office/drawing/2014/main" id="{609FE14B-2265-4C89-03C9-7085A5C9E7C5}"/>
              </a:ext>
            </a:extLst>
          </p:cNvPr>
          <p:cNvSpPr txBox="1">
            <a:spLocks noChangeArrowheads="1"/>
          </p:cNvSpPr>
          <p:nvPr/>
        </p:nvSpPr>
        <p:spPr bwMode="auto">
          <a:xfrm>
            <a:off x="453537" y="3842270"/>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剪枝</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
        <p:nvSpPr>
          <p:cNvPr id="10" name="Rectangle 5">
            <a:extLst>
              <a:ext uri="{FF2B5EF4-FFF2-40B4-BE49-F238E27FC236}">
                <a16:creationId xmlns:a16="http://schemas.microsoft.com/office/drawing/2014/main" id="{2C446D30-2370-4641-48D6-1E22F5AC1028}"/>
              </a:ext>
            </a:extLst>
          </p:cNvPr>
          <p:cNvSpPr txBox="1">
            <a:spLocks noChangeArrowheads="1"/>
          </p:cNvSpPr>
          <p:nvPr/>
        </p:nvSpPr>
        <p:spPr bwMode="auto">
          <a:xfrm>
            <a:off x="657121" y="4472699"/>
            <a:ext cx="10233792" cy="175458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若</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B(</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en-US" altLang="zh-CN" sz="2400" b="1" i="0" u="none" strike="noStrike" kern="120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en-US" altLang="zh-CN" sz="2400" b="1" i="0" u="none" strike="noStrike" kern="120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bestv</a:t>
            </a:r>
            <a:r>
              <a:rPr kumimoji="0" lang="en-US" altLang="zh-CN" sz="2400" b="1" i="0" u="none" strike="noStrike" kern="120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120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则停止搜索</a:t>
            </a:r>
            <a:r>
              <a:rPr lang="zh-CN" altLang="en-US"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以</a:t>
            </a:r>
            <a:r>
              <a:rPr lang="en-US" altLang="zh-CN"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N</a:t>
            </a:r>
            <a:r>
              <a:rPr lang="zh-CN" altLang="en-US"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为根节点的子树</a:t>
            </a:r>
            <a:r>
              <a:rPr kumimoji="0" lang="zh-CN" altLang="en-US" sz="2400" b="1" i="0" u="none" strike="noStrike" kern="120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，节点</a:t>
            </a:r>
            <a:r>
              <a:rPr lang="en-US" altLang="zh-CN"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N</a:t>
            </a:r>
            <a:r>
              <a:rPr lang="zh-CN" altLang="en-US"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成为死节点，</a:t>
            </a:r>
            <a:r>
              <a:rPr kumimoji="0" lang="zh-CN" altLang="en-US" sz="2400" b="1" i="0" u="none" strike="noStrike" kern="120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否则</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Calibri" panose="020F0502020204030204" pitchFamily="34" charset="0"/>
              </a:rPr>
              <a:t>，继续搜索。在此，</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Calibri" panose="020F0502020204030204" pitchFamily="34" charset="0"/>
              </a:rPr>
              <a:t>bestv</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Calibri" panose="020F0502020204030204" pitchFamily="34" charset="0"/>
              </a:rPr>
              <a:t>表示目前所得到的最好价值。</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2400" dirty="0">
                <a:solidFill>
                  <a:prstClr val="black"/>
                </a:solidFill>
                <a:latin typeface="Cambria" panose="02040503050406030204" pitchFamily="18" charset="0"/>
                <a:ea typeface="华文仿宋" panose="02010600040101010101" pitchFamily="2" charset="-122"/>
                <a:cs typeface="Calibri" panose="020F0502020204030204" pitchFamily="34" charset="0"/>
              </a:rPr>
              <a:t>同时，有最大收益的活节点优先扩展。</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p:spTree>
    <p:extLst>
      <p:ext uri="{BB962C8B-B14F-4D97-AF65-F5344CB8AC3E}">
        <p14:creationId xmlns:p14="http://schemas.microsoft.com/office/powerpoint/2010/main" val="37838790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1">
            <a:extLst>
              <a:ext uri="{FF2B5EF4-FFF2-40B4-BE49-F238E27FC236}">
                <a16:creationId xmlns:a16="http://schemas.microsoft.com/office/drawing/2014/main" id="{2FD2E2F5-2BDA-490A-9FEA-1DB79FBDAD93}"/>
              </a:ext>
            </a:extLst>
          </p:cNvPr>
          <p:cNvSpPr txBox="1">
            <a:spLocks noChangeArrowheads="1"/>
          </p:cNvSpPr>
          <p:nvPr/>
        </p:nvSpPr>
        <p:spPr bwMode="auto">
          <a:xfrm>
            <a:off x="3660320" y="1145815"/>
            <a:ext cx="4000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zh-CN" altLang="en-US" sz="3200" b="1" dirty="0">
                <a:solidFill>
                  <a:srgbClr val="002060"/>
                </a:solidFill>
                <a:latin typeface="Times New Roman" panose="02020603050405020304" pitchFamily="18" charset="0"/>
                <a:ea typeface="黑体" panose="02010609060101010101" pitchFamily="49" charset="-122"/>
              </a:rPr>
              <a:t>纲要</a:t>
            </a:r>
          </a:p>
        </p:txBody>
      </p:sp>
      <p:grpSp>
        <p:nvGrpSpPr>
          <p:cNvPr id="6147" name="Group 6">
            <a:extLst>
              <a:ext uri="{FF2B5EF4-FFF2-40B4-BE49-F238E27FC236}">
                <a16:creationId xmlns:a16="http://schemas.microsoft.com/office/drawing/2014/main" id="{F714D697-CE54-4FF6-B92A-93AE8BCA9F7B}"/>
              </a:ext>
            </a:extLst>
          </p:cNvPr>
          <p:cNvGrpSpPr>
            <a:grpSpLocks/>
          </p:cNvGrpSpPr>
          <p:nvPr/>
        </p:nvGrpSpPr>
        <p:grpSpPr bwMode="auto">
          <a:xfrm>
            <a:off x="3355570" y="2255007"/>
            <a:ext cx="6121400" cy="720725"/>
            <a:chOff x="1474" y="1298"/>
            <a:chExt cx="3357" cy="454"/>
          </a:xfrm>
        </p:grpSpPr>
        <p:grpSp>
          <p:nvGrpSpPr>
            <p:cNvPr id="6158" name="Group 19">
              <a:extLst>
                <a:ext uri="{FF2B5EF4-FFF2-40B4-BE49-F238E27FC236}">
                  <a16:creationId xmlns:a16="http://schemas.microsoft.com/office/drawing/2014/main" id="{6ADF1D7B-66C3-4988-B2D5-C4F30FFD7BA3}"/>
                </a:ext>
              </a:extLst>
            </p:cNvPr>
            <p:cNvGrpSpPr>
              <a:grpSpLocks/>
            </p:cNvGrpSpPr>
            <p:nvPr/>
          </p:nvGrpSpPr>
          <p:grpSpPr bwMode="auto">
            <a:xfrm>
              <a:off x="1474" y="1298"/>
              <a:ext cx="3357" cy="454"/>
              <a:chOff x="-747" y="0"/>
              <a:chExt cx="6228583" cy="719137"/>
            </a:xfrm>
          </p:grpSpPr>
          <p:sp>
            <p:nvSpPr>
              <p:cNvPr id="6160" name="AutoShape 3">
                <a:extLst>
                  <a:ext uri="{FF2B5EF4-FFF2-40B4-BE49-F238E27FC236}">
                    <a16:creationId xmlns:a16="http://schemas.microsoft.com/office/drawing/2014/main" id="{F1836C08-F482-489C-8DE6-93EB8EB484D1}"/>
                  </a:ext>
                </a:extLst>
              </p:cNvPr>
              <p:cNvSpPr>
                <a:spLocks noChangeArrowheads="1"/>
              </p:cNvSpPr>
              <p:nvPr/>
            </p:nvSpPr>
            <p:spPr bwMode="auto">
              <a:xfrm>
                <a:off x="869"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6161" name="AutoShape 3">
                <a:extLst>
                  <a:ext uri="{FF2B5EF4-FFF2-40B4-BE49-F238E27FC236}">
                    <a16:creationId xmlns:a16="http://schemas.microsoft.com/office/drawing/2014/main" id="{8B5B7D3C-484E-4D1A-9FC8-4DC0756D2A41}"/>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6159" name="Rectangle 13">
              <a:extLst>
                <a:ext uri="{FF2B5EF4-FFF2-40B4-BE49-F238E27FC236}">
                  <a16:creationId xmlns:a16="http://schemas.microsoft.com/office/drawing/2014/main" id="{5C9B8D7E-C73F-4C0D-BBC5-68BFAFAB4E0A}"/>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FF0000"/>
                  </a:solidFill>
                  <a:latin typeface="Times New Roman" panose="02020603050405020304" pitchFamily="18" charset="0"/>
                  <a:ea typeface="仿宋" panose="02010609060101010101" pitchFamily="49" charset="-122"/>
                </a:rPr>
                <a:t>一、分支限界的基本思想</a:t>
              </a:r>
            </a:p>
          </p:txBody>
        </p:sp>
      </p:grpSp>
      <p:grpSp>
        <p:nvGrpSpPr>
          <p:cNvPr id="6149" name="Group 6">
            <a:extLst>
              <a:ext uri="{FF2B5EF4-FFF2-40B4-BE49-F238E27FC236}">
                <a16:creationId xmlns:a16="http://schemas.microsoft.com/office/drawing/2014/main" id="{6D8F2933-08BD-4405-8B13-CB9D70B6B985}"/>
              </a:ext>
            </a:extLst>
          </p:cNvPr>
          <p:cNvGrpSpPr>
            <a:grpSpLocks/>
          </p:cNvGrpSpPr>
          <p:nvPr/>
        </p:nvGrpSpPr>
        <p:grpSpPr bwMode="auto">
          <a:xfrm>
            <a:off x="3295395" y="3500724"/>
            <a:ext cx="6121400" cy="720725"/>
            <a:chOff x="1474" y="1298"/>
            <a:chExt cx="3357" cy="454"/>
          </a:xfrm>
        </p:grpSpPr>
        <p:grpSp>
          <p:nvGrpSpPr>
            <p:cNvPr id="6150" name="Group 19">
              <a:extLst>
                <a:ext uri="{FF2B5EF4-FFF2-40B4-BE49-F238E27FC236}">
                  <a16:creationId xmlns:a16="http://schemas.microsoft.com/office/drawing/2014/main" id="{1DA13DF4-C77F-4A45-8A88-84F681FF96E0}"/>
                </a:ext>
              </a:extLst>
            </p:cNvPr>
            <p:cNvGrpSpPr>
              <a:grpSpLocks/>
            </p:cNvGrpSpPr>
            <p:nvPr/>
          </p:nvGrpSpPr>
          <p:grpSpPr bwMode="auto">
            <a:xfrm>
              <a:off x="1474" y="1298"/>
              <a:ext cx="3357" cy="454"/>
              <a:chOff x="-747" y="0"/>
              <a:chExt cx="6228583" cy="719137"/>
            </a:xfrm>
          </p:grpSpPr>
          <p:sp>
            <p:nvSpPr>
              <p:cNvPr id="6152" name="AutoShape 3">
                <a:extLst>
                  <a:ext uri="{FF2B5EF4-FFF2-40B4-BE49-F238E27FC236}">
                    <a16:creationId xmlns:a16="http://schemas.microsoft.com/office/drawing/2014/main" id="{D2640CF7-18AE-408F-8809-583225997501}"/>
                  </a:ext>
                </a:extLst>
              </p:cNvPr>
              <p:cNvSpPr>
                <a:spLocks noChangeArrowheads="1"/>
              </p:cNvSpPr>
              <p:nvPr/>
            </p:nvSpPr>
            <p:spPr bwMode="auto">
              <a:xfrm>
                <a:off x="868"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6153" name="AutoShape 3">
                <a:extLst>
                  <a:ext uri="{FF2B5EF4-FFF2-40B4-BE49-F238E27FC236}">
                    <a16:creationId xmlns:a16="http://schemas.microsoft.com/office/drawing/2014/main" id="{2E19FF45-D5C2-491C-B9D7-CCDC4432CCA2}"/>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6151" name="Rectangle 13">
              <a:extLst>
                <a:ext uri="{FF2B5EF4-FFF2-40B4-BE49-F238E27FC236}">
                  <a16:creationId xmlns:a16="http://schemas.microsoft.com/office/drawing/2014/main" id="{EC802204-7140-47B8-A313-153181E2276D}"/>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101C56"/>
                  </a:solidFill>
                  <a:latin typeface="Times New Roman" panose="02020603050405020304" pitchFamily="18" charset="0"/>
                  <a:ea typeface="仿宋" panose="02010609060101010101" pitchFamily="49" charset="-122"/>
                </a:rPr>
                <a:t>二、背包问题</a:t>
              </a:r>
            </a:p>
          </p:txBody>
        </p:sp>
      </p:grpSp>
      <p:grpSp>
        <p:nvGrpSpPr>
          <p:cNvPr id="23" name="Group 6">
            <a:extLst>
              <a:ext uri="{FF2B5EF4-FFF2-40B4-BE49-F238E27FC236}">
                <a16:creationId xmlns:a16="http://schemas.microsoft.com/office/drawing/2014/main" id="{E37A12E0-233C-0224-DEEA-EAEA24DC1946}"/>
              </a:ext>
            </a:extLst>
          </p:cNvPr>
          <p:cNvGrpSpPr>
            <a:grpSpLocks/>
          </p:cNvGrpSpPr>
          <p:nvPr/>
        </p:nvGrpSpPr>
        <p:grpSpPr bwMode="auto">
          <a:xfrm>
            <a:off x="3295395" y="4835341"/>
            <a:ext cx="6121400" cy="720725"/>
            <a:chOff x="1474" y="1298"/>
            <a:chExt cx="3357" cy="454"/>
          </a:xfrm>
        </p:grpSpPr>
        <p:grpSp>
          <p:nvGrpSpPr>
            <p:cNvPr id="24" name="Group 19">
              <a:extLst>
                <a:ext uri="{FF2B5EF4-FFF2-40B4-BE49-F238E27FC236}">
                  <a16:creationId xmlns:a16="http://schemas.microsoft.com/office/drawing/2014/main" id="{6B6EB280-0E48-2116-295E-4F858967F9EE}"/>
                </a:ext>
              </a:extLst>
            </p:cNvPr>
            <p:cNvGrpSpPr>
              <a:grpSpLocks/>
            </p:cNvGrpSpPr>
            <p:nvPr/>
          </p:nvGrpSpPr>
          <p:grpSpPr bwMode="auto">
            <a:xfrm>
              <a:off x="1474" y="1298"/>
              <a:ext cx="3357" cy="454"/>
              <a:chOff x="-747" y="0"/>
              <a:chExt cx="6228583" cy="719137"/>
            </a:xfrm>
          </p:grpSpPr>
          <p:sp>
            <p:nvSpPr>
              <p:cNvPr id="26" name="AutoShape 3">
                <a:extLst>
                  <a:ext uri="{FF2B5EF4-FFF2-40B4-BE49-F238E27FC236}">
                    <a16:creationId xmlns:a16="http://schemas.microsoft.com/office/drawing/2014/main" id="{EF661498-D6EB-D3AB-888E-33D1B9F5B318}"/>
                  </a:ext>
                </a:extLst>
              </p:cNvPr>
              <p:cNvSpPr>
                <a:spLocks noChangeArrowheads="1"/>
              </p:cNvSpPr>
              <p:nvPr/>
            </p:nvSpPr>
            <p:spPr bwMode="auto">
              <a:xfrm>
                <a:off x="868"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27" name="AutoShape 3">
                <a:extLst>
                  <a:ext uri="{FF2B5EF4-FFF2-40B4-BE49-F238E27FC236}">
                    <a16:creationId xmlns:a16="http://schemas.microsoft.com/office/drawing/2014/main" id="{84E4D80B-07B7-C194-2E09-340B941EE0AB}"/>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25" name="Rectangle 13">
              <a:extLst>
                <a:ext uri="{FF2B5EF4-FFF2-40B4-BE49-F238E27FC236}">
                  <a16:creationId xmlns:a16="http://schemas.microsoft.com/office/drawing/2014/main" id="{43CCD267-626C-2A96-2DAC-E4583A8D77A8}"/>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101C56"/>
                  </a:solidFill>
                  <a:latin typeface="Times New Roman" panose="02020603050405020304" pitchFamily="18" charset="0"/>
                  <a:ea typeface="仿宋" panose="02010609060101010101" pitchFamily="49" charset="-122"/>
                </a:rPr>
                <a:t>三、</a:t>
              </a:r>
              <a:r>
                <a:rPr lang="en-US" altLang="zh-CN" sz="2800" b="1" dirty="0">
                  <a:solidFill>
                    <a:srgbClr val="101C56"/>
                  </a:solidFill>
                  <a:latin typeface="Times New Roman" panose="02020603050405020304" pitchFamily="18" charset="0"/>
                  <a:ea typeface="仿宋" panose="02010609060101010101" pitchFamily="49" charset="-122"/>
                </a:rPr>
                <a:t>P</a:t>
              </a:r>
              <a:r>
                <a:rPr lang="zh-CN" altLang="en-US" sz="2800" b="1" dirty="0">
                  <a:solidFill>
                    <a:srgbClr val="101C56"/>
                  </a:solidFill>
                  <a:latin typeface="Times New Roman" panose="02020603050405020304" pitchFamily="18" charset="0"/>
                  <a:ea typeface="仿宋" panose="02010609060101010101" pitchFamily="49" charset="-122"/>
                </a:rPr>
                <a:t>和</a:t>
              </a:r>
              <a:r>
                <a:rPr lang="en-US" altLang="zh-CN" sz="2800" b="1" dirty="0">
                  <a:solidFill>
                    <a:srgbClr val="101C56"/>
                  </a:solidFill>
                  <a:latin typeface="Times New Roman" panose="02020603050405020304" pitchFamily="18" charset="0"/>
                  <a:ea typeface="仿宋" panose="02010609060101010101" pitchFamily="49" charset="-122"/>
                </a:rPr>
                <a:t>NP</a:t>
              </a:r>
              <a:endParaRPr lang="zh-CN" altLang="en-US" sz="2800" b="1" dirty="0">
                <a:solidFill>
                  <a:srgbClr val="101C56"/>
                </a:solidFill>
                <a:latin typeface="Times New Roman" panose="02020603050405020304" pitchFamily="18" charset="0"/>
                <a:ea typeface="仿宋" panose="02010609060101010101" pitchFamily="49" charset="-122"/>
              </a:endParaRPr>
            </a:p>
          </p:txBody>
        </p:sp>
      </p:gr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0-1</a:t>
            </a: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背包问题</a:t>
            </a:r>
          </a:p>
        </p:txBody>
      </p:sp>
      <mc:AlternateContent xmlns:mc="http://schemas.openxmlformats.org/markup-compatibility/2006">
        <mc:Choice xmlns:a14="http://schemas.microsoft.com/office/drawing/2010/main" Requires="a14">
          <p:sp>
            <p:nvSpPr>
              <p:cNvPr id="12" name="Rectangle 5">
                <a:extLst>
                  <a:ext uri="{FF2B5EF4-FFF2-40B4-BE49-F238E27FC236}">
                    <a16:creationId xmlns:a16="http://schemas.microsoft.com/office/drawing/2014/main" id="{21B09324-D6A1-D205-B569-ECEC2D3865F9}"/>
                  </a:ext>
                </a:extLst>
              </p:cNvPr>
              <p:cNvSpPr txBox="1">
                <a:spLocks noChangeArrowheads="1"/>
              </p:cNvSpPr>
              <p:nvPr/>
            </p:nvSpPr>
            <p:spPr bwMode="auto">
              <a:xfrm>
                <a:off x="330707" y="1166941"/>
                <a:ext cx="8990714" cy="353487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首先，提前将物品以单位重量价值递减的顺序进行排列，记为</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ct val="20000"/>
                  </a:spcBef>
                  <a:spcAft>
                    <a:spcPct val="0"/>
                  </a:spcAft>
                  <a:buClr>
                    <a:srgbClr val="666600"/>
                  </a:buClr>
                  <a:buSzPct val="75000"/>
                  <a:buFont typeface="Wingdings" panose="05000000000000000000" pitchFamily="2" charset="2"/>
                  <a:buNone/>
                  <a:tabLst/>
                  <a:defRPr/>
                </a:pPr>
                <a14:m>
                  <m:oMath xmlns:m="http://schemas.openxmlformats.org/officeDocument/2006/math">
                    <m:f>
                      <m:f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fPr>
                      <m:num>
                        <m:sSub>
                          <m:sSub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sSub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𝒗</m:t>
                            </m:r>
                          </m:e>
                          <m:sub>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𝟏</m:t>
                            </m:r>
                          </m:sub>
                        </m:sSub>
                      </m:num>
                      <m:den>
                        <m:sSub>
                          <m:sSub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sSub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𝒘</m:t>
                            </m:r>
                          </m:e>
                          <m:sub>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𝟏</m:t>
                            </m:r>
                          </m:sub>
                        </m:sSub>
                      </m:den>
                    </m:f>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oMath>
                </a14:m>
                <a:r>
                  <a:rPr kumimoji="0" lang="en-US" altLang="zh-CN" sz="2400" b="1" i="0" u="none" strike="noStrike" kern="0" cap="none" spc="0" normalizeH="0" baseline="0" noProof="0" dirty="0">
                    <a:ln>
                      <a:noFill/>
                    </a:ln>
                    <a:solidFill>
                      <a:prstClr val="black"/>
                    </a:solidFill>
                    <a:effectLst/>
                    <a:uLnTx/>
                    <a:uFillTx/>
                    <a:latin typeface="等线" panose="020F0502020204030204"/>
                    <a:ea typeface="华文仿宋" panose="02010600040101010101" pitchFamily="2" charset="-122"/>
                    <a:cs typeface="Calibri" panose="020F0502020204030204" pitchFamily="34" charset="0"/>
                  </a:rPr>
                  <a:t> </a:t>
                </a:r>
                <a14:m>
                  <m:oMath xmlns:m="http://schemas.openxmlformats.org/officeDocument/2006/math">
                    <m:f>
                      <m:fPr>
                        <m:ctrlP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fPr>
                      <m:num>
                        <m:sSub>
                          <m:sSubPr>
                            <m:ctrlP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sSubPr>
                          <m:e>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𝒗</m:t>
                            </m:r>
                          </m:e>
                          <m:sub>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𝟐</m:t>
                            </m:r>
                          </m:sub>
                        </m:sSub>
                      </m:num>
                      <m:den>
                        <m:sSub>
                          <m:sSubPr>
                            <m:ctrlP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sSubPr>
                          <m:e>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𝒘</m:t>
                            </m:r>
                          </m:e>
                          <m:sub>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𝟐</m:t>
                            </m:r>
                          </m:sub>
                        </m:sSub>
                      </m:den>
                    </m:f>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oMath>
                </a14:m>
                <a:r>
                  <a:rPr kumimoji="0" lang="en-US" altLang="zh-CN" sz="2400" b="1" i="0" u="none" strike="noStrike" kern="0" cap="none" spc="0" normalizeH="0" baseline="0" noProof="0" dirty="0">
                    <a:ln>
                      <a:noFill/>
                    </a:ln>
                    <a:solidFill>
                      <a:prstClr val="black"/>
                    </a:solidFill>
                    <a:effectLst/>
                    <a:uLnTx/>
                    <a:uFillTx/>
                    <a:latin typeface="等线" panose="020F0502020204030204"/>
                    <a:ea typeface="华文仿宋" panose="02010600040101010101" pitchFamily="2" charset="-122"/>
                    <a:cs typeface="Calibri" panose="020F0502020204030204" pitchFamily="34" charset="0"/>
                  </a:rPr>
                  <a:t> </a:t>
                </a:r>
                <a14:m>
                  <m:oMath xmlns:m="http://schemas.openxmlformats.org/officeDocument/2006/math">
                    <m:f>
                      <m:fPr>
                        <m:ctrlP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fPr>
                      <m:num>
                        <m:sSub>
                          <m:sSubPr>
                            <m:ctrlP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sSubPr>
                          <m:e>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𝒗</m:t>
                            </m:r>
                          </m:e>
                          <m:sub>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𝒏</m:t>
                            </m:r>
                          </m:sub>
                        </m:sSub>
                      </m:num>
                      <m:den>
                        <m:sSub>
                          <m:sSubPr>
                            <m:ctrlP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sSubPr>
                          <m:e>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𝒘</m:t>
                            </m:r>
                          </m:e>
                          <m:sub>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𝒏</m:t>
                            </m:r>
                          </m:sub>
                        </m:sSub>
                      </m:den>
                    </m:f>
                  </m:oMath>
                </a14:m>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考虑第</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i</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层，背包的剩余空间为</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W-</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cw</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用贪心策略把剩余的物品放进背包，直到第</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k</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件物品放不进去。则，</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ct val="20000"/>
                  </a:spcBef>
                  <a:spcAft>
                    <a:spcPct val="0"/>
                  </a:spcAft>
                  <a:buClr>
                    <a:srgbClr val="666600"/>
                  </a:buClr>
                  <a:buSzPct val="75000"/>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𝒓</m:t>
                      </m:r>
                      <m:d>
                        <m:d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d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𝒊</m:t>
                          </m:r>
                        </m:e>
                      </m:d>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nary>
                        <m:naryPr>
                          <m:chr m:val="∑"/>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naryPr>
                        <m:sub>
                          <m:r>
                            <m:rPr>
                              <m:brk m:alnAt="23"/>
                            </m:r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𝒋</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𝒊</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𝟏</m:t>
                          </m:r>
                        </m:sub>
                        <m:sup>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𝒌</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𝟏</m:t>
                          </m:r>
                        </m:sup>
                        <m:e>
                          <m:sSub>
                            <m:sSub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sSub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𝒗</m:t>
                              </m:r>
                            </m:e>
                            <m:sub>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𝒋</m:t>
                              </m:r>
                            </m:sub>
                          </m:sSub>
                        </m:e>
                      </m:nary>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𝑾</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𝒄𝒘</m:t>
                      </m:r>
                      <m:d>
                        <m:d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d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𝒊</m:t>
                          </m:r>
                        </m:e>
                      </m:d>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nary>
                        <m:naryPr>
                          <m:chr m:val="∑"/>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naryPr>
                        <m:sub>
                          <m:r>
                            <m:rPr>
                              <m:brk m:alnAt="23"/>
                            </m:r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𝒋</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𝒊</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𝟏</m:t>
                          </m:r>
                        </m:sub>
                        <m:sup>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𝒌</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𝟏</m:t>
                          </m:r>
                        </m:sup>
                        <m:e>
                          <m:sSub>
                            <m:sSub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sSub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𝒘</m:t>
                              </m:r>
                            </m:e>
                            <m:sub>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𝒋</m:t>
                              </m:r>
                            </m:sub>
                          </m:sSub>
                        </m:e>
                      </m:nary>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f>
                        <m:f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fPr>
                        <m:num>
                          <m:sSub>
                            <m:sSub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sSub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𝒗</m:t>
                              </m:r>
                            </m:e>
                            <m:sub>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𝒌</m:t>
                              </m:r>
                            </m:sub>
                          </m:sSub>
                        </m:num>
                        <m:den>
                          <m:sSub>
                            <m:sSub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sSub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𝒘</m:t>
                              </m:r>
                            </m:e>
                            <m:sub>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𝒌</m:t>
                              </m:r>
                            </m:sub>
                          </m:sSub>
                        </m:den>
                      </m:f>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oMath>
                  </m:oMathPara>
                </a14:m>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mc:Choice>
        <mc:Fallback>
          <p:sp>
            <p:nvSpPr>
              <p:cNvPr id="12" name="Rectangle 5">
                <a:extLst>
                  <a:ext uri="{FF2B5EF4-FFF2-40B4-BE49-F238E27FC236}">
                    <a16:creationId xmlns:a16="http://schemas.microsoft.com/office/drawing/2014/main" id="{21B09324-D6A1-D205-B569-ECEC2D3865F9}"/>
                  </a:ext>
                </a:extLst>
              </p:cNvPr>
              <p:cNvSpPr txBox="1">
                <a:spLocks noRot="1" noChangeAspect="1" noMove="1" noResize="1" noEditPoints="1" noAdjustHandles="1" noChangeArrowheads="1" noChangeShapeType="1" noTextEdit="1"/>
              </p:cNvSpPr>
              <p:nvPr/>
            </p:nvSpPr>
            <p:spPr bwMode="auto">
              <a:xfrm>
                <a:off x="330707" y="1166941"/>
                <a:ext cx="8990714" cy="3534872"/>
              </a:xfrm>
              <a:prstGeom prst="rect">
                <a:avLst/>
              </a:prstGeom>
              <a:blipFill>
                <a:blip r:embed="rId3"/>
                <a:stretch>
                  <a:fillRect l="-1017" r="-475" b="-21897"/>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908502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0-1</a:t>
            </a: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背包问题</a:t>
            </a:r>
          </a:p>
        </p:txBody>
      </p:sp>
      <p:sp>
        <p:nvSpPr>
          <p:cNvPr id="7" name="Rectangle 5">
            <a:extLst>
              <a:ext uri="{FF2B5EF4-FFF2-40B4-BE49-F238E27FC236}">
                <a16:creationId xmlns:a16="http://schemas.microsoft.com/office/drawing/2014/main" id="{E17F9FF2-3A59-1B44-65CC-4A98CC855213}"/>
              </a:ext>
            </a:extLst>
          </p:cNvPr>
          <p:cNvSpPr txBox="1">
            <a:spLocks noChangeArrowheads="1"/>
          </p:cNvSpPr>
          <p:nvPr/>
        </p:nvSpPr>
        <p:spPr bwMode="auto">
          <a:xfrm>
            <a:off x="344355" y="1195317"/>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限界函数</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mc:AlternateContent xmlns:mc="http://schemas.openxmlformats.org/markup-compatibility/2006">
        <mc:Choice xmlns:a14="http://schemas.microsoft.com/office/drawing/2010/main" Requires="a14">
          <p:sp>
            <p:nvSpPr>
              <p:cNvPr id="8" name="Rectangle 5">
                <a:extLst>
                  <a:ext uri="{FF2B5EF4-FFF2-40B4-BE49-F238E27FC236}">
                    <a16:creationId xmlns:a16="http://schemas.microsoft.com/office/drawing/2014/main" id="{DFBC90CE-A1B9-C8DE-912F-D7B6AA9913C7}"/>
                  </a:ext>
                </a:extLst>
              </p:cNvPr>
              <p:cNvSpPr txBox="1">
                <a:spLocks noChangeArrowheads="1"/>
              </p:cNvSpPr>
              <p:nvPr/>
            </p:nvSpPr>
            <p:spPr bwMode="auto">
              <a:xfrm>
                <a:off x="472427" y="1719193"/>
                <a:ext cx="9947189" cy="313941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2400" dirty="0">
                    <a:solidFill>
                      <a:prstClr val="black"/>
                    </a:solidFill>
                    <a:latin typeface="Cambria Math" panose="02040503050406030204" pitchFamily="18" charset="0"/>
                    <a:ea typeface="华文仿宋" panose="02010600040101010101" pitchFamily="2" charset="-122"/>
                  </a:rPr>
                  <a:t>对在第</a:t>
                </a:r>
                <a:r>
                  <a:rPr lang="en-US" altLang="zh-CN" sz="2400" dirty="0" err="1">
                    <a:solidFill>
                      <a:prstClr val="black"/>
                    </a:solidFill>
                    <a:latin typeface="Cambria Math" panose="02040503050406030204" pitchFamily="18" charset="0"/>
                    <a:ea typeface="华文仿宋" panose="02010600040101010101" pitchFamily="2" charset="-122"/>
                  </a:rPr>
                  <a:t>i</a:t>
                </a:r>
                <a:r>
                  <a:rPr lang="zh-CN" altLang="en-US" sz="2400" dirty="0">
                    <a:solidFill>
                      <a:prstClr val="black"/>
                    </a:solidFill>
                    <a:latin typeface="Cambria Math" panose="02040503050406030204" pitchFamily="18" charset="0"/>
                    <a:ea typeface="华文仿宋" panose="02010600040101010101" pitchFamily="2" charset="-122"/>
                  </a:rPr>
                  <a:t>层的扩展节点</a:t>
                </a:r>
                <a:r>
                  <a:rPr lang="en-US" altLang="zh-CN" sz="2400" dirty="0">
                    <a:solidFill>
                      <a:prstClr val="black"/>
                    </a:solidFill>
                    <a:latin typeface="Cambria Math" panose="02040503050406030204" pitchFamily="18" charset="0"/>
                    <a:ea typeface="华文仿宋" panose="02010600040101010101" pitchFamily="2" charset="-122"/>
                  </a:rPr>
                  <a:t>N</a:t>
                </a:r>
                <a:r>
                  <a:rPr lang="zh-CN" altLang="en-US" sz="2400" dirty="0">
                    <a:solidFill>
                      <a:prstClr val="black"/>
                    </a:solidFill>
                    <a:latin typeface="Cambria Math" panose="02040503050406030204" pitchFamily="18" charset="0"/>
                    <a:ea typeface="华文仿宋" panose="02010600040101010101" pitchFamily="2" charset="-122"/>
                  </a:rPr>
                  <a:t>，在</a:t>
                </a:r>
                <a:r>
                  <a:rPr lang="en-US" altLang="zh-CN" sz="2400" dirty="0">
                    <a:solidFill>
                      <a:prstClr val="black"/>
                    </a:solidFill>
                    <a:latin typeface="Cambria Math" panose="02040503050406030204" pitchFamily="18" charset="0"/>
                    <a:ea typeface="华文仿宋" panose="02010600040101010101" pitchFamily="2" charset="-122"/>
                  </a:rPr>
                  <a:t>N</a:t>
                </a:r>
                <a:r>
                  <a:rPr lang="zh-CN" altLang="en-US" sz="2400" dirty="0">
                    <a:solidFill>
                      <a:prstClr val="black"/>
                    </a:solidFill>
                    <a:latin typeface="Cambria Math" panose="02040503050406030204" pitchFamily="18" charset="0"/>
                    <a:ea typeface="华文仿宋" panose="02010600040101010101" pitchFamily="2" charset="-122"/>
                  </a:rPr>
                  <a:t>的收益为</a:t>
                </a:r>
                <a:endParaRPr kumimoji="0" lang="en-US" altLang="zh-CN" sz="2400" b="1" u="none" strike="noStrike" kern="1200" cap="none" spc="0" normalizeH="0" baseline="0" noProof="0" dirty="0">
                  <a:ln>
                    <a:noFill/>
                  </a:ln>
                  <a:solidFill>
                    <a:prstClr val="black"/>
                  </a:solidFill>
                  <a:effectLst/>
                  <a:uLnTx/>
                  <a:uFillTx/>
                  <a:latin typeface="Cambria Math"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𝑩</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𝒄𝒗</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𝒓</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oMath>
                  </m:oMathPara>
                </a14:m>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在这里，</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cv(</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表示目前到第</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层的价值，</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r(</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表示剩余物品的总价值，记为，</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𝒄𝒗</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nary>
                        <m:naryPr>
                          <m:chr m:val="∑"/>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naryPr>
                        <m:sub>
                          <m:r>
                            <m:rPr>
                              <m:brk m:alnAt="23"/>
                            </m:r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𝒋</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𝟏</m:t>
                          </m:r>
                        </m:sub>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sup>
                        <m:e>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𝒗</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sub>
                          </m:sSub>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𝒙</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sub>
                          </m:s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    </m:t>
                          </m:r>
                        </m:e>
                      </m:nary>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 </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𝒓</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nary>
                        <m:naryPr>
                          <m:chr m:val="∑"/>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naryPr>
                        <m:sub>
                          <m:r>
                            <m:rPr>
                              <m:brk m:alnAt="23"/>
                            </m:r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𝒋</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𝟏</m:t>
                          </m:r>
                        </m:sub>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𝒏</m:t>
                          </m:r>
                        </m:sup>
                        <m:e>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𝒗</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𝒋</m:t>
                              </m:r>
                            </m:sub>
                          </m:sSub>
                        </m:e>
                      </m:nary>
                    </m:oMath>
                  </m:oMathPara>
                </a14:m>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mc:Choice>
        <mc:Fallback>
          <p:sp>
            <p:nvSpPr>
              <p:cNvPr id="8" name="Rectangle 5">
                <a:extLst>
                  <a:ext uri="{FF2B5EF4-FFF2-40B4-BE49-F238E27FC236}">
                    <a16:creationId xmlns:a16="http://schemas.microsoft.com/office/drawing/2014/main" id="{DFBC90CE-A1B9-C8DE-912F-D7B6AA9913C7}"/>
                  </a:ext>
                </a:extLst>
              </p:cNvPr>
              <p:cNvSpPr txBox="1">
                <a:spLocks noRot="1" noChangeAspect="1" noMove="1" noResize="1" noEditPoints="1" noAdjustHandles="1" noChangeArrowheads="1" noChangeShapeType="1" noTextEdit="1"/>
              </p:cNvSpPr>
              <p:nvPr/>
            </p:nvSpPr>
            <p:spPr bwMode="auto">
              <a:xfrm>
                <a:off x="472427" y="1719193"/>
                <a:ext cx="9947189" cy="3139410"/>
              </a:xfrm>
              <a:prstGeom prst="rect">
                <a:avLst/>
              </a:prstGeom>
              <a:blipFill>
                <a:blip r:embed="rId3"/>
                <a:stretch>
                  <a:fillRect l="-919" r="-3983" b="-5631"/>
                </a:stretch>
              </a:blipFill>
              <a:ln>
                <a:noFill/>
              </a:ln>
            </p:spPr>
            <p:txBody>
              <a:bodyPr/>
              <a:lstStyle/>
              <a:p>
                <a:r>
                  <a:rPr lang="zh-CN" altLang="en-US">
                    <a:noFill/>
                  </a:rPr>
                  <a:t> </a:t>
                </a:r>
              </a:p>
            </p:txBody>
          </p:sp>
        </mc:Fallback>
      </mc:AlternateContent>
      <p:sp>
        <p:nvSpPr>
          <p:cNvPr id="9" name="Rectangle 5">
            <a:extLst>
              <a:ext uri="{FF2B5EF4-FFF2-40B4-BE49-F238E27FC236}">
                <a16:creationId xmlns:a16="http://schemas.microsoft.com/office/drawing/2014/main" id="{609FE14B-2265-4C89-03C9-7085A5C9E7C5}"/>
              </a:ext>
            </a:extLst>
          </p:cNvPr>
          <p:cNvSpPr txBox="1">
            <a:spLocks noChangeArrowheads="1"/>
          </p:cNvSpPr>
          <p:nvPr/>
        </p:nvSpPr>
        <p:spPr bwMode="auto">
          <a:xfrm>
            <a:off x="434647" y="4908324"/>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剪枝</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
        <p:nvSpPr>
          <p:cNvPr id="10" name="Rectangle 5">
            <a:extLst>
              <a:ext uri="{FF2B5EF4-FFF2-40B4-BE49-F238E27FC236}">
                <a16:creationId xmlns:a16="http://schemas.microsoft.com/office/drawing/2014/main" id="{2C446D30-2370-4641-48D6-1E22F5AC1028}"/>
              </a:ext>
            </a:extLst>
          </p:cNvPr>
          <p:cNvSpPr txBox="1">
            <a:spLocks noChangeArrowheads="1"/>
          </p:cNvSpPr>
          <p:nvPr/>
        </p:nvSpPr>
        <p:spPr bwMode="auto">
          <a:xfrm>
            <a:off x="998315" y="5400746"/>
            <a:ext cx="10233792" cy="8355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若</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B(</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en-US" altLang="zh-CN" sz="2400" b="1" i="0" u="none" strike="noStrike" kern="120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en-US" altLang="zh-CN" sz="2400" b="1" i="0" u="none" strike="noStrike" kern="120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bestv</a:t>
            </a:r>
            <a:r>
              <a:rPr kumimoji="0" lang="en-US" altLang="zh-CN" sz="2400" b="1" i="0" u="none" strike="noStrike" kern="120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120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则停止搜索</a:t>
            </a:r>
            <a:r>
              <a:rPr lang="zh-CN" altLang="en-US"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以</a:t>
            </a:r>
            <a:r>
              <a:rPr lang="en-US" altLang="zh-CN"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N</a:t>
            </a:r>
            <a:r>
              <a:rPr lang="zh-CN" altLang="en-US"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为根节点的子树</a:t>
            </a:r>
            <a:r>
              <a:rPr kumimoji="0" lang="zh-CN" altLang="en-US" sz="2400" b="1" i="0" u="none" strike="noStrike" kern="120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，节点</a:t>
            </a:r>
            <a:r>
              <a:rPr lang="en-US" altLang="zh-CN"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N</a:t>
            </a:r>
            <a:r>
              <a:rPr lang="zh-CN" altLang="en-US"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成为死节点，</a:t>
            </a:r>
            <a:r>
              <a:rPr kumimoji="0" lang="zh-CN" altLang="en-US" sz="2400" b="1" i="0" u="none" strike="noStrike" kern="120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否则</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Calibri" panose="020F0502020204030204" pitchFamily="34" charset="0"/>
              </a:rPr>
              <a:t>，继续搜索。在此，</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Calibri" panose="020F0502020204030204" pitchFamily="34" charset="0"/>
              </a:rPr>
              <a:t>bestv</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Calibri" panose="020F0502020204030204" pitchFamily="34" charset="0"/>
              </a:rPr>
              <a:t>表示目前所得到的最好价值。</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p:spTree>
    <p:extLst>
      <p:ext uri="{BB962C8B-B14F-4D97-AF65-F5344CB8AC3E}">
        <p14:creationId xmlns:p14="http://schemas.microsoft.com/office/powerpoint/2010/main" val="439579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例</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453537" y="768662"/>
            <a:ext cx="7617597" cy="696514"/>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    </a:t>
            </a:r>
            <a:r>
              <a:rPr kumimoji="0" lang="en-US" altLang="zh-CN" sz="28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n=3 W=30 w=[20,15,15],v=[40,25,25]</a:t>
            </a:r>
          </a:p>
        </p:txBody>
      </p:sp>
      <p:sp>
        <p:nvSpPr>
          <p:cNvPr id="2" name="流程图: 接点 1">
            <a:extLst>
              <a:ext uri="{FF2B5EF4-FFF2-40B4-BE49-F238E27FC236}">
                <a16:creationId xmlns:a16="http://schemas.microsoft.com/office/drawing/2014/main" id="{F998FC53-8C67-2AC0-D156-28E9B40A6EBA}"/>
              </a:ext>
            </a:extLst>
          </p:cNvPr>
          <p:cNvSpPr/>
          <p:nvPr/>
        </p:nvSpPr>
        <p:spPr>
          <a:xfrm>
            <a:off x="5554638" y="141520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 name="流程图: 接点 6">
            <a:extLst>
              <a:ext uri="{FF2B5EF4-FFF2-40B4-BE49-F238E27FC236}">
                <a16:creationId xmlns:a16="http://schemas.microsoft.com/office/drawing/2014/main" id="{726FC62E-4C5E-3F69-A2E3-CB550B4CCEA1}"/>
              </a:ext>
            </a:extLst>
          </p:cNvPr>
          <p:cNvSpPr/>
          <p:nvPr/>
        </p:nvSpPr>
        <p:spPr>
          <a:xfrm>
            <a:off x="3919181" y="2234075"/>
            <a:ext cx="300251" cy="341194"/>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B</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0" name="流程图: 接点 9">
            <a:extLst>
              <a:ext uri="{FF2B5EF4-FFF2-40B4-BE49-F238E27FC236}">
                <a16:creationId xmlns:a16="http://schemas.microsoft.com/office/drawing/2014/main" id="{B163A6F5-D618-A504-1409-B98F88DE3FBA}"/>
              </a:ext>
            </a:extLst>
          </p:cNvPr>
          <p:cNvSpPr/>
          <p:nvPr/>
        </p:nvSpPr>
        <p:spPr>
          <a:xfrm>
            <a:off x="7190095" y="2284508"/>
            <a:ext cx="300251" cy="341194"/>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C</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1" name="流程图: 接点 10">
            <a:extLst>
              <a:ext uri="{FF2B5EF4-FFF2-40B4-BE49-F238E27FC236}">
                <a16:creationId xmlns:a16="http://schemas.microsoft.com/office/drawing/2014/main" id="{73DD93A0-571F-AF9C-297B-BDD9677132A7}"/>
              </a:ext>
            </a:extLst>
          </p:cNvPr>
          <p:cNvSpPr/>
          <p:nvPr/>
        </p:nvSpPr>
        <p:spPr>
          <a:xfrm>
            <a:off x="3101453" y="3285699"/>
            <a:ext cx="300251" cy="341194"/>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D</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3" name="流程图: 接点 12">
            <a:extLst>
              <a:ext uri="{FF2B5EF4-FFF2-40B4-BE49-F238E27FC236}">
                <a16:creationId xmlns:a16="http://schemas.microsoft.com/office/drawing/2014/main" id="{A0680D44-07E0-5263-EEDC-5A8EC1F28C1C}"/>
              </a:ext>
            </a:extLst>
          </p:cNvPr>
          <p:cNvSpPr/>
          <p:nvPr/>
        </p:nvSpPr>
        <p:spPr>
          <a:xfrm>
            <a:off x="4736909" y="3285699"/>
            <a:ext cx="300251" cy="341194"/>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E</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4" name="流程图: 接点 13">
            <a:extLst>
              <a:ext uri="{FF2B5EF4-FFF2-40B4-BE49-F238E27FC236}">
                <a16:creationId xmlns:a16="http://schemas.microsoft.com/office/drawing/2014/main" id="{8BAB3184-4882-530A-9586-9A257FFDAB84}"/>
              </a:ext>
            </a:extLst>
          </p:cNvPr>
          <p:cNvSpPr/>
          <p:nvPr/>
        </p:nvSpPr>
        <p:spPr>
          <a:xfrm>
            <a:off x="2801202" y="4374108"/>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H</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5" name="流程图: 接点 14">
            <a:extLst>
              <a:ext uri="{FF2B5EF4-FFF2-40B4-BE49-F238E27FC236}">
                <a16:creationId xmlns:a16="http://schemas.microsoft.com/office/drawing/2014/main" id="{C19DB6A4-D375-0C7C-2919-0A396CF48D98}"/>
              </a:ext>
            </a:extLst>
          </p:cNvPr>
          <p:cNvSpPr/>
          <p:nvPr/>
        </p:nvSpPr>
        <p:spPr>
          <a:xfrm>
            <a:off x="3618930" y="4346812"/>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I</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0" name="流程图: 接点 19">
            <a:extLst>
              <a:ext uri="{FF2B5EF4-FFF2-40B4-BE49-F238E27FC236}">
                <a16:creationId xmlns:a16="http://schemas.microsoft.com/office/drawing/2014/main" id="{01C227A5-5D95-0033-D243-07E01C70992C}"/>
              </a:ext>
            </a:extLst>
          </p:cNvPr>
          <p:cNvSpPr/>
          <p:nvPr/>
        </p:nvSpPr>
        <p:spPr>
          <a:xfrm>
            <a:off x="6554453" y="3390481"/>
            <a:ext cx="300251" cy="341194"/>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F</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2" name="流程图: 接点 21">
            <a:extLst>
              <a:ext uri="{FF2B5EF4-FFF2-40B4-BE49-F238E27FC236}">
                <a16:creationId xmlns:a16="http://schemas.microsoft.com/office/drawing/2014/main" id="{3EF92EB8-8164-0BC4-E985-DBBFE6943159}"/>
              </a:ext>
            </a:extLst>
          </p:cNvPr>
          <p:cNvSpPr/>
          <p:nvPr/>
        </p:nvSpPr>
        <p:spPr>
          <a:xfrm>
            <a:off x="7822444" y="3254992"/>
            <a:ext cx="300251" cy="341194"/>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G</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4" name="流程图: 接点 23">
            <a:extLst>
              <a:ext uri="{FF2B5EF4-FFF2-40B4-BE49-F238E27FC236}">
                <a16:creationId xmlns:a16="http://schemas.microsoft.com/office/drawing/2014/main" id="{14BC3435-55E3-C702-FE84-D52B8CA3C819}"/>
              </a:ext>
            </a:extLst>
          </p:cNvPr>
          <p:cNvSpPr/>
          <p:nvPr/>
        </p:nvSpPr>
        <p:spPr>
          <a:xfrm>
            <a:off x="7455093" y="4384344"/>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N</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5" name="流程图: 接点 24">
            <a:extLst>
              <a:ext uri="{FF2B5EF4-FFF2-40B4-BE49-F238E27FC236}">
                <a16:creationId xmlns:a16="http://schemas.microsoft.com/office/drawing/2014/main" id="{2495B0FD-2C84-D998-5CD4-AEE85AF080C2}"/>
              </a:ext>
            </a:extLst>
          </p:cNvPr>
          <p:cNvSpPr/>
          <p:nvPr/>
        </p:nvSpPr>
        <p:spPr>
          <a:xfrm>
            <a:off x="8272821" y="4411640"/>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O</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4" name="直接连接符 3">
            <a:extLst>
              <a:ext uri="{FF2B5EF4-FFF2-40B4-BE49-F238E27FC236}">
                <a16:creationId xmlns:a16="http://schemas.microsoft.com/office/drawing/2014/main" id="{15DC509A-0D25-951B-EAB0-CA9FE935982B}"/>
              </a:ext>
            </a:extLst>
          </p:cNvPr>
          <p:cNvCxnSpPr>
            <a:cxnSpLocks/>
            <a:stCxn id="2" idx="4"/>
            <a:endCxn id="7" idx="7"/>
          </p:cNvCxnSpPr>
          <p:nvPr/>
        </p:nvCxnSpPr>
        <p:spPr>
          <a:xfrm flipH="1">
            <a:off x="4175461" y="1756403"/>
            <a:ext cx="1529303" cy="527639"/>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88F27B13-1D73-136D-BB3B-57B6ED6C5A5E}"/>
              </a:ext>
            </a:extLst>
          </p:cNvPr>
          <p:cNvCxnSpPr>
            <a:stCxn id="2" idx="4"/>
            <a:endCxn id="10" idx="1"/>
          </p:cNvCxnSpPr>
          <p:nvPr/>
        </p:nvCxnSpPr>
        <p:spPr>
          <a:xfrm>
            <a:off x="5704764" y="1756403"/>
            <a:ext cx="1529302" cy="57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AE39DD7-4EF9-29D2-5B23-0A90CD224603}"/>
              </a:ext>
            </a:extLst>
          </p:cNvPr>
          <p:cNvCxnSpPr>
            <a:cxnSpLocks/>
            <a:stCxn id="7" idx="4"/>
            <a:endCxn id="11" idx="7"/>
          </p:cNvCxnSpPr>
          <p:nvPr/>
        </p:nvCxnSpPr>
        <p:spPr>
          <a:xfrm flipH="1">
            <a:off x="3357733" y="2575269"/>
            <a:ext cx="711574" cy="760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E6AC2EC-FB20-A45A-B7D4-9047644A5A0F}"/>
              </a:ext>
            </a:extLst>
          </p:cNvPr>
          <p:cNvCxnSpPr>
            <a:stCxn id="7" idx="4"/>
            <a:endCxn id="13" idx="0"/>
          </p:cNvCxnSpPr>
          <p:nvPr/>
        </p:nvCxnSpPr>
        <p:spPr>
          <a:xfrm>
            <a:off x="4069307" y="2575269"/>
            <a:ext cx="817728" cy="710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A827B77-51F4-A13A-9865-E94922E38DBE}"/>
              </a:ext>
            </a:extLst>
          </p:cNvPr>
          <p:cNvCxnSpPr>
            <a:cxnSpLocks/>
            <a:endCxn id="20" idx="7"/>
          </p:cNvCxnSpPr>
          <p:nvPr/>
        </p:nvCxnSpPr>
        <p:spPr>
          <a:xfrm flipH="1">
            <a:off x="6810733" y="2639351"/>
            <a:ext cx="519935" cy="801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B12B0CA-1CA3-DE94-731B-0F8C29A7EC33}"/>
              </a:ext>
            </a:extLst>
          </p:cNvPr>
          <p:cNvCxnSpPr>
            <a:cxnSpLocks/>
          </p:cNvCxnSpPr>
          <p:nvPr/>
        </p:nvCxnSpPr>
        <p:spPr>
          <a:xfrm>
            <a:off x="7342669" y="2580863"/>
            <a:ext cx="732244" cy="683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559A68B-EA01-90FE-13C5-0EA8A0F28FD0}"/>
              </a:ext>
            </a:extLst>
          </p:cNvPr>
          <p:cNvCxnSpPr>
            <a:cxnSpLocks/>
            <a:endCxn id="14" idx="0"/>
          </p:cNvCxnSpPr>
          <p:nvPr/>
        </p:nvCxnSpPr>
        <p:spPr>
          <a:xfrm flipH="1">
            <a:off x="2951328" y="3614438"/>
            <a:ext cx="300250" cy="759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F3A6552F-1E69-EC10-155D-20EDBFA10D13}"/>
              </a:ext>
            </a:extLst>
          </p:cNvPr>
          <p:cNvCxnSpPr>
            <a:cxnSpLocks/>
            <a:endCxn id="15" idx="7"/>
          </p:cNvCxnSpPr>
          <p:nvPr/>
        </p:nvCxnSpPr>
        <p:spPr>
          <a:xfrm>
            <a:off x="3251578" y="3614438"/>
            <a:ext cx="623632" cy="782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5735428-4F09-9975-3701-1B8857B43B53}"/>
              </a:ext>
            </a:extLst>
          </p:cNvPr>
          <p:cNvCxnSpPr>
            <a:cxnSpLocks/>
            <a:endCxn id="24" idx="0"/>
          </p:cNvCxnSpPr>
          <p:nvPr/>
        </p:nvCxnSpPr>
        <p:spPr>
          <a:xfrm flipH="1">
            <a:off x="7605219" y="3626893"/>
            <a:ext cx="382500" cy="75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78E72EFF-8D3F-D626-76E4-990DB1C97BBB}"/>
              </a:ext>
            </a:extLst>
          </p:cNvPr>
          <p:cNvCxnSpPr>
            <a:cxnSpLocks/>
            <a:endCxn id="25" idx="0"/>
          </p:cNvCxnSpPr>
          <p:nvPr/>
        </p:nvCxnSpPr>
        <p:spPr>
          <a:xfrm>
            <a:off x="7987719" y="3626893"/>
            <a:ext cx="435228" cy="784747"/>
          </a:xfrm>
          <a:prstGeom prst="line">
            <a:avLst/>
          </a:prstGeom>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5C7C327B-1258-9E2A-9636-B6EDB367A25E}"/>
              </a:ext>
            </a:extLst>
          </p:cNvPr>
          <p:cNvSpPr txBox="1"/>
          <p:nvPr/>
        </p:nvSpPr>
        <p:spPr>
          <a:xfrm>
            <a:off x="4846864" y="1756403"/>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1                      0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mc:AlternateContent xmlns:mc="http://schemas.openxmlformats.org/markup-compatibility/2006">
        <mc:Choice xmlns:a14="http://schemas.microsoft.com/office/drawing/2010/main" Requires="a14">
          <p:sp>
            <p:nvSpPr>
              <p:cNvPr id="86" name="文本框 85">
                <a:extLst>
                  <a:ext uri="{FF2B5EF4-FFF2-40B4-BE49-F238E27FC236}">
                    <a16:creationId xmlns:a16="http://schemas.microsoft.com/office/drawing/2014/main" id="{30BB906F-825E-A56E-5A86-F6BF489E5217}"/>
                  </a:ext>
                </a:extLst>
              </p:cNvPr>
              <p:cNvSpPr txBox="1"/>
              <p:nvPr/>
            </p:nvSpPr>
            <p:spPr>
              <a:xfrm>
                <a:off x="1282890" y="1756403"/>
                <a:ext cx="609578"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p:sp>
            <p:nvSpPr>
              <p:cNvPr id="86" name="文本框 85">
                <a:extLst>
                  <a:ext uri="{FF2B5EF4-FFF2-40B4-BE49-F238E27FC236}">
                    <a16:creationId xmlns:a16="http://schemas.microsoft.com/office/drawing/2014/main" id="{30BB906F-825E-A56E-5A86-F6BF489E5217}"/>
                  </a:ext>
                </a:extLst>
              </p:cNvPr>
              <p:cNvSpPr txBox="1">
                <a:spLocks noRot="1" noChangeAspect="1" noMove="1" noResize="1" noEditPoints="1" noAdjustHandles="1" noChangeArrowheads="1" noChangeShapeType="1" noTextEdit="1"/>
              </p:cNvSpPr>
              <p:nvPr/>
            </p:nvSpPr>
            <p:spPr>
              <a:xfrm>
                <a:off x="1282890" y="1756403"/>
                <a:ext cx="609578" cy="2585323"/>
              </a:xfrm>
              <a:prstGeom prst="rect">
                <a:avLst/>
              </a:prstGeom>
              <a:blipFill>
                <a:blip r:embed="rId3"/>
                <a:stretch>
                  <a:fillRect/>
                </a:stretch>
              </a:blipFill>
            </p:spPr>
            <p:txBody>
              <a:bodyPr/>
              <a:lstStyle/>
              <a:p>
                <a:r>
                  <a:rPr lang="zh-CN" altLang="en-US">
                    <a:noFill/>
                  </a:rPr>
                  <a:t> </a:t>
                </a:r>
              </a:p>
            </p:txBody>
          </p:sp>
        </mc:Fallback>
      </mc:AlternateContent>
      <p:sp>
        <p:nvSpPr>
          <p:cNvPr id="59" name="文本框 58">
            <a:extLst>
              <a:ext uri="{FF2B5EF4-FFF2-40B4-BE49-F238E27FC236}">
                <a16:creationId xmlns:a16="http://schemas.microsoft.com/office/drawing/2014/main" id="{D2B5B7C5-28B1-2EFD-9355-A77A8EA8AD2C}"/>
              </a:ext>
            </a:extLst>
          </p:cNvPr>
          <p:cNvSpPr txBox="1"/>
          <p:nvPr/>
        </p:nvSpPr>
        <p:spPr>
          <a:xfrm>
            <a:off x="3227133" y="2714539"/>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1                      0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p:sp>
        <p:nvSpPr>
          <p:cNvPr id="60" name="文本框 59">
            <a:extLst>
              <a:ext uri="{FF2B5EF4-FFF2-40B4-BE49-F238E27FC236}">
                <a16:creationId xmlns:a16="http://schemas.microsoft.com/office/drawing/2014/main" id="{073A75FB-4121-13F6-F02A-EC103ACCBD73}"/>
              </a:ext>
            </a:extLst>
          </p:cNvPr>
          <p:cNvSpPr txBox="1"/>
          <p:nvPr/>
        </p:nvSpPr>
        <p:spPr>
          <a:xfrm>
            <a:off x="6589053" y="2741995"/>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1                      0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p:sp>
        <p:nvSpPr>
          <p:cNvPr id="70" name="流程图: 接点 69">
            <a:extLst>
              <a:ext uri="{FF2B5EF4-FFF2-40B4-BE49-F238E27FC236}">
                <a16:creationId xmlns:a16="http://schemas.microsoft.com/office/drawing/2014/main" id="{BE7AB1D5-5D29-D2D6-C41A-E8E538E44D1D}"/>
              </a:ext>
            </a:extLst>
          </p:cNvPr>
          <p:cNvSpPr/>
          <p:nvPr/>
        </p:nvSpPr>
        <p:spPr>
          <a:xfrm>
            <a:off x="4440400" y="4362476"/>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G</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4" name="流程图: 接点 73">
            <a:extLst>
              <a:ext uri="{FF2B5EF4-FFF2-40B4-BE49-F238E27FC236}">
                <a16:creationId xmlns:a16="http://schemas.microsoft.com/office/drawing/2014/main" id="{863B1DFF-61D4-2807-0BB0-FF8D04F50780}"/>
              </a:ext>
            </a:extLst>
          </p:cNvPr>
          <p:cNvSpPr/>
          <p:nvPr/>
        </p:nvSpPr>
        <p:spPr>
          <a:xfrm>
            <a:off x="5258128" y="4335180"/>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K</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75" name="直接连接符 74">
            <a:extLst>
              <a:ext uri="{FF2B5EF4-FFF2-40B4-BE49-F238E27FC236}">
                <a16:creationId xmlns:a16="http://schemas.microsoft.com/office/drawing/2014/main" id="{B5970A4C-7A7E-A53A-65CB-592FEB2308C7}"/>
              </a:ext>
            </a:extLst>
          </p:cNvPr>
          <p:cNvCxnSpPr>
            <a:cxnSpLocks/>
            <a:endCxn id="70" idx="0"/>
          </p:cNvCxnSpPr>
          <p:nvPr/>
        </p:nvCxnSpPr>
        <p:spPr>
          <a:xfrm flipH="1">
            <a:off x="4590526" y="3602806"/>
            <a:ext cx="300250" cy="759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3F3D1972-F5B4-AA64-544B-B2F0AA697E56}"/>
              </a:ext>
            </a:extLst>
          </p:cNvPr>
          <p:cNvCxnSpPr>
            <a:cxnSpLocks/>
            <a:endCxn id="74" idx="7"/>
          </p:cNvCxnSpPr>
          <p:nvPr/>
        </p:nvCxnSpPr>
        <p:spPr>
          <a:xfrm>
            <a:off x="4890776" y="3602806"/>
            <a:ext cx="623632" cy="782341"/>
          </a:xfrm>
          <a:prstGeom prst="line">
            <a:avLst/>
          </a:prstGeom>
        </p:spPr>
        <p:style>
          <a:lnRef idx="1">
            <a:schemeClr val="accent1"/>
          </a:lnRef>
          <a:fillRef idx="0">
            <a:schemeClr val="accent1"/>
          </a:fillRef>
          <a:effectRef idx="0">
            <a:schemeClr val="accent1"/>
          </a:effectRef>
          <a:fontRef idx="minor">
            <a:schemeClr val="tx1"/>
          </a:fontRef>
        </p:style>
      </p:cxnSp>
      <p:sp>
        <p:nvSpPr>
          <p:cNvPr id="111" name="流程图: 接点 110">
            <a:extLst>
              <a:ext uri="{FF2B5EF4-FFF2-40B4-BE49-F238E27FC236}">
                <a16:creationId xmlns:a16="http://schemas.microsoft.com/office/drawing/2014/main" id="{4629DA73-B26E-710F-12AD-4AC122B6B29C}"/>
              </a:ext>
            </a:extLst>
          </p:cNvPr>
          <p:cNvSpPr/>
          <p:nvPr/>
        </p:nvSpPr>
        <p:spPr>
          <a:xfrm>
            <a:off x="6105751" y="4420868"/>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L</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112" name="直接连接符 111">
            <a:extLst>
              <a:ext uri="{FF2B5EF4-FFF2-40B4-BE49-F238E27FC236}">
                <a16:creationId xmlns:a16="http://schemas.microsoft.com/office/drawing/2014/main" id="{51578948-F172-D2BC-B139-3618A11F4B84}"/>
              </a:ext>
            </a:extLst>
          </p:cNvPr>
          <p:cNvCxnSpPr>
            <a:cxnSpLocks/>
            <a:endCxn id="111" idx="0"/>
          </p:cNvCxnSpPr>
          <p:nvPr/>
        </p:nvCxnSpPr>
        <p:spPr>
          <a:xfrm flipH="1">
            <a:off x="6255877" y="3663417"/>
            <a:ext cx="382500" cy="75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E989F4C0-0177-FB19-7FC1-FB753A4B15EB}"/>
              </a:ext>
            </a:extLst>
          </p:cNvPr>
          <p:cNvCxnSpPr>
            <a:cxnSpLocks/>
            <a:endCxn id="121" idx="0"/>
          </p:cNvCxnSpPr>
          <p:nvPr/>
        </p:nvCxnSpPr>
        <p:spPr>
          <a:xfrm>
            <a:off x="6638377" y="3663417"/>
            <a:ext cx="285102" cy="774511"/>
          </a:xfrm>
          <a:prstGeom prst="line">
            <a:avLst/>
          </a:prstGeom>
        </p:spPr>
        <p:style>
          <a:lnRef idx="1">
            <a:schemeClr val="accent1"/>
          </a:lnRef>
          <a:fillRef idx="0">
            <a:schemeClr val="accent1"/>
          </a:fillRef>
          <a:effectRef idx="0">
            <a:schemeClr val="accent1"/>
          </a:effectRef>
          <a:fontRef idx="minor">
            <a:schemeClr val="tx1"/>
          </a:fontRef>
        </p:style>
      </p:cxnSp>
      <p:sp>
        <p:nvSpPr>
          <p:cNvPr id="121" name="流程图: 接点 120">
            <a:extLst>
              <a:ext uri="{FF2B5EF4-FFF2-40B4-BE49-F238E27FC236}">
                <a16:creationId xmlns:a16="http://schemas.microsoft.com/office/drawing/2014/main" id="{8C67AA90-D880-97F9-2CBB-8CD5210C1919}"/>
              </a:ext>
            </a:extLst>
          </p:cNvPr>
          <p:cNvSpPr/>
          <p:nvPr/>
        </p:nvSpPr>
        <p:spPr>
          <a:xfrm>
            <a:off x="6773353" y="4437928"/>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M</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9" name="流程图: 接点 68">
            <a:extLst>
              <a:ext uri="{FF2B5EF4-FFF2-40B4-BE49-F238E27FC236}">
                <a16:creationId xmlns:a16="http://schemas.microsoft.com/office/drawing/2014/main" id="{18786967-1B63-D8B7-EB93-262045932652}"/>
              </a:ext>
            </a:extLst>
          </p:cNvPr>
          <p:cNvSpPr/>
          <p:nvPr/>
        </p:nvSpPr>
        <p:spPr>
          <a:xfrm>
            <a:off x="9774071" y="1268838"/>
            <a:ext cx="300251" cy="341194"/>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1" name="流程图: 接点 70">
            <a:extLst>
              <a:ext uri="{FF2B5EF4-FFF2-40B4-BE49-F238E27FC236}">
                <a16:creationId xmlns:a16="http://schemas.microsoft.com/office/drawing/2014/main" id="{DFA376DC-0E13-893E-F9BE-1EBB66B0B1CA}"/>
              </a:ext>
            </a:extLst>
          </p:cNvPr>
          <p:cNvSpPr/>
          <p:nvPr/>
        </p:nvSpPr>
        <p:spPr>
          <a:xfrm>
            <a:off x="9771247" y="2441813"/>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2" name="流程图: 接点 71">
            <a:extLst>
              <a:ext uri="{FF2B5EF4-FFF2-40B4-BE49-F238E27FC236}">
                <a16:creationId xmlns:a16="http://schemas.microsoft.com/office/drawing/2014/main" id="{6295070A-5C97-A239-EF19-BA2788034422}"/>
              </a:ext>
            </a:extLst>
          </p:cNvPr>
          <p:cNvSpPr/>
          <p:nvPr/>
        </p:nvSpPr>
        <p:spPr>
          <a:xfrm>
            <a:off x="9771248" y="1813869"/>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3" name="文本框 72">
            <a:extLst>
              <a:ext uri="{FF2B5EF4-FFF2-40B4-BE49-F238E27FC236}">
                <a16:creationId xmlns:a16="http://schemas.microsoft.com/office/drawing/2014/main" id="{A865E2B4-B8DC-BA14-CB04-5D677486762A}"/>
              </a:ext>
            </a:extLst>
          </p:cNvPr>
          <p:cNvSpPr txBox="1"/>
          <p:nvPr/>
        </p:nvSpPr>
        <p:spPr>
          <a:xfrm>
            <a:off x="10309501" y="1216474"/>
            <a:ext cx="1321559"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扩展节点</a:t>
            </a:r>
          </a:p>
        </p:txBody>
      </p:sp>
      <p:sp>
        <p:nvSpPr>
          <p:cNvPr id="77" name="文本框 76">
            <a:extLst>
              <a:ext uri="{FF2B5EF4-FFF2-40B4-BE49-F238E27FC236}">
                <a16:creationId xmlns:a16="http://schemas.microsoft.com/office/drawing/2014/main" id="{FEA4DDCC-3A00-EBA1-11A3-5643F1006052}"/>
              </a:ext>
            </a:extLst>
          </p:cNvPr>
          <p:cNvSpPr txBox="1"/>
          <p:nvPr/>
        </p:nvSpPr>
        <p:spPr>
          <a:xfrm>
            <a:off x="10309500" y="1813869"/>
            <a:ext cx="1321559"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死节点</a:t>
            </a:r>
          </a:p>
        </p:txBody>
      </p:sp>
      <p:sp>
        <p:nvSpPr>
          <p:cNvPr id="78" name="文本框 77">
            <a:extLst>
              <a:ext uri="{FF2B5EF4-FFF2-40B4-BE49-F238E27FC236}">
                <a16:creationId xmlns:a16="http://schemas.microsoft.com/office/drawing/2014/main" id="{3CDE9090-7568-C4AF-0E26-F68762D319E4}"/>
              </a:ext>
            </a:extLst>
          </p:cNvPr>
          <p:cNvSpPr txBox="1"/>
          <p:nvPr/>
        </p:nvSpPr>
        <p:spPr>
          <a:xfrm>
            <a:off x="10309499" y="2390603"/>
            <a:ext cx="1321559"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活节点</a:t>
            </a:r>
          </a:p>
        </p:txBody>
      </p:sp>
      <p:sp>
        <p:nvSpPr>
          <p:cNvPr id="81" name="流程图: 接点 80">
            <a:extLst>
              <a:ext uri="{FF2B5EF4-FFF2-40B4-BE49-F238E27FC236}">
                <a16:creationId xmlns:a16="http://schemas.microsoft.com/office/drawing/2014/main" id="{CD01DDC5-D5C0-1A6F-E139-27301378B5C8}"/>
              </a:ext>
            </a:extLst>
          </p:cNvPr>
          <p:cNvSpPr/>
          <p:nvPr/>
        </p:nvSpPr>
        <p:spPr>
          <a:xfrm>
            <a:off x="5554638" y="1405682"/>
            <a:ext cx="300251" cy="341194"/>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3" name="流程图: 接点 82">
            <a:extLst>
              <a:ext uri="{FF2B5EF4-FFF2-40B4-BE49-F238E27FC236}">
                <a16:creationId xmlns:a16="http://schemas.microsoft.com/office/drawing/2014/main" id="{09DD33BC-D21F-827A-0A6E-EAC8730833A7}"/>
              </a:ext>
            </a:extLst>
          </p:cNvPr>
          <p:cNvSpPr/>
          <p:nvPr/>
        </p:nvSpPr>
        <p:spPr>
          <a:xfrm>
            <a:off x="3895277" y="2226835"/>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chemeClr val="tx1"/>
                </a:solidFill>
                <a:effectLst/>
                <a:uLnTx/>
                <a:uFillTx/>
                <a:latin typeface="等线" panose="020F0502020204030204"/>
                <a:ea typeface="等线" panose="02010600030101010101" pitchFamily="2" charset="-122"/>
                <a:cs typeface="+mn-cs"/>
              </a:rPr>
              <a:t>B</a:t>
            </a:r>
            <a:endParaRPr kumimoji="0" lang="zh-CN" altLang="en-US" sz="1800" b="0" i="0" u="none" strike="noStrike" kern="1200" cap="none" spc="0" normalizeH="0" baseline="0" noProof="0" dirty="0">
              <a:ln>
                <a:noFill/>
              </a:ln>
              <a:solidFill>
                <a:schemeClr val="tx1"/>
              </a:solidFill>
              <a:effectLst/>
              <a:uLnTx/>
              <a:uFillTx/>
              <a:latin typeface="等线" panose="020F0502020204030204"/>
              <a:ea typeface="等线" panose="02010600030101010101" pitchFamily="2" charset="-122"/>
              <a:cs typeface="+mn-cs"/>
            </a:endParaRPr>
          </a:p>
        </p:txBody>
      </p:sp>
      <p:sp>
        <p:nvSpPr>
          <p:cNvPr id="85" name="流程图: 接点 84">
            <a:extLst>
              <a:ext uri="{FF2B5EF4-FFF2-40B4-BE49-F238E27FC236}">
                <a16:creationId xmlns:a16="http://schemas.microsoft.com/office/drawing/2014/main" id="{4CCB4971-E726-562F-67AE-9A842A56A051}"/>
              </a:ext>
            </a:extLst>
          </p:cNvPr>
          <p:cNvSpPr/>
          <p:nvPr/>
        </p:nvSpPr>
        <p:spPr>
          <a:xfrm>
            <a:off x="7186543" y="2270236"/>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等线" panose="020F0502020204030204"/>
                <a:ea typeface="等线" panose="02010600030101010101" pitchFamily="2" charset="-122"/>
              </a:rPr>
              <a:t>C</a:t>
            </a:r>
            <a:endParaRPr kumimoji="0" lang="zh-CN" altLang="en-US" sz="1800" b="0" i="0" u="none" strike="noStrike" kern="1200" cap="none" spc="0" normalizeH="0" baseline="0" noProof="0" dirty="0">
              <a:ln>
                <a:noFill/>
              </a:ln>
              <a:solidFill>
                <a:schemeClr val="tx1"/>
              </a:solidFill>
              <a:effectLst/>
              <a:uLnTx/>
              <a:uFillTx/>
              <a:latin typeface="等线" panose="020F0502020204030204"/>
              <a:ea typeface="等线" panose="02010600030101010101" pitchFamily="2" charset="-122"/>
              <a:cs typeface="+mn-cs"/>
            </a:endParaRPr>
          </a:p>
        </p:txBody>
      </p:sp>
      <p:sp>
        <p:nvSpPr>
          <p:cNvPr id="3" name="矩形 2">
            <a:extLst>
              <a:ext uri="{FF2B5EF4-FFF2-40B4-BE49-F238E27FC236}">
                <a16:creationId xmlns:a16="http://schemas.microsoft.com/office/drawing/2014/main" id="{DA5C3600-C0FC-27FF-FEEC-8E1C146222AE}"/>
              </a:ext>
            </a:extLst>
          </p:cNvPr>
          <p:cNvSpPr/>
          <p:nvPr/>
        </p:nvSpPr>
        <p:spPr>
          <a:xfrm>
            <a:off x="327546" y="1439435"/>
            <a:ext cx="464797" cy="341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r>
              <a:rPr lang="en-US" altLang="zh-CN" dirty="0" err="1"/>
              <a:t>i</a:t>
            </a:r>
            <a:r>
              <a:rPr lang="en-US" altLang="zh-CN" dirty="0"/>
              <a:t>)</a:t>
            </a:r>
            <a:endParaRPr lang="zh-CN" altLang="en-US" dirty="0"/>
          </a:p>
        </p:txBody>
      </p:sp>
      <p:sp>
        <p:nvSpPr>
          <p:cNvPr id="89" name="矩形 88">
            <a:extLst>
              <a:ext uri="{FF2B5EF4-FFF2-40B4-BE49-F238E27FC236}">
                <a16:creationId xmlns:a16="http://schemas.microsoft.com/office/drawing/2014/main" id="{860605BB-16FE-3725-7D98-EDADCC48B1D3}"/>
              </a:ext>
            </a:extLst>
          </p:cNvPr>
          <p:cNvSpPr/>
          <p:nvPr/>
        </p:nvSpPr>
        <p:spPr>
          <a:xfrm>
            <a:off x="3520159" y="3288021"/>
            <a:ext cx="464797" cy="341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35</a:t>
            </a:r>
            <a:endParaRPr lang="zh-CN" altLang="en-US" dirty="0"/>
          </a:p>
        </p:txBody>
      </p:sp>
      <p:sp>
        <p:nvSpPr>
          <p:cNvPr id="90" name="流程图: 接点 89">
            <a:extLst>
              <a:ext uri="{FF2B5EF4-FFF2-40B4-BE49-F238E27FC236}">
                <a16:creationId xmlns:a16="http://schemas.microsoft.com/office/drawing/2014/main" id="{F10BEE29-C91B-AACF-13B1-7031DA6D662A}"/>
              </a:ext>
            </a:extLst>
          </p:cNvPr>
          <p:cNvSpPr/>
          <p:nvPr/>
        </p:nvSpPr>
        <p:spPr>
          <a:xfrm>
            <a:off x="3126931" y="3263028"/>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D</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23" name="流程图: 接点 122">
            <a:extLst>
              <a:ext uri="{FF2B5EF4-FFF2-40B4-BE49-F238E27FC236}">
                <a16:creationId xmlns:a16="http://schemas.microsoft.com/office/drawing/2014/main" id="{A5E6317D-BDFB-420E-3255-A14F77FDE9CB}"/>
              </a:ext>
            </a:extLst>
          </p:cNvPr>
          <p:cNvSpPr/>
          <p:nvPr/>
        </p:nvSpPr>
        <p:spPr>
          <a:xfrm>
            <a:off x="4732864" y="3282505"/>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noProof="0" dirty="0">
                <a:solidFill>
                  <a:schemeClr val="tx1"/>
                </a:solidFill>
                <a:latin typeface="等线" panose="020F0502020204030204"/>
                <a:ea typeface="等线" panose="02010600030101010101" pitchFamily="2" charset="-122"/>
              </a:rPr>
              <a:t>E</a:t>
            </a:r>
            <a:endParaRPr kumimoji="0" lang="zh-CN" altLang="en-US" sz="1800" b="0" i="0" u="none" strike="noStrike" kern="1200" cap="none" spc="0" normalizeH="0" baseline="0" noProof="0" dirty="0">
              <a:ln>
                <a:noFill/>
              </a:ln>
              <a:solidFill>
                <a:schemeClr val="tx1"/>
              </a:solidFill>
              <a:effectLst/>
              <a:uLnTx/>
              <a:uFillTx/>
              <a:latin typeface="等线" panose="020F0502020204030204"/>
              <a:ea typeface="等线" panose="02010600030101010101" pitchFamily="2" charset="-122"/>
              <a:cs typeface="+mn-cs"/>
            </a:endParaRPr>
          </a:p>
        </p:txBody>
      </p:sp>
      <p:sp>
        <p:nvSpPr>
          <p:cNvPr id="125" name="流程图: 接点 124">
            <a:extLst>
              <a:ext uri="{FF2B5EF4-FFF2-40B4-BE49-F238E27FC236}">
                <a16:creationId xmlns:a16="http://schemas.microsoft.com/office/drawing/2014/main" id="{25E7C881-17D5-FF18-AA42-D11CB0488B06}"/>
              </a:ext>
            </a:extLst>
          </p:cNvPr>
          <p:cNvSpPr/>
          <p:nvPr/>
        </p:nvSpPr>
        <p:spPr>
          <a:xfrm>
            <a:off x="5545365" y="1424736"/>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26" name="流程图: 接点 125">
            <a:extLst>
              <a:ext uri="{FF2B5EF4-FFF2-40B4-BE49-F238E27FC236}">
                <a16:creationId xmlns:a16="http://schemas.microsoft.com/office/drawing/2014/main" id="{1F9BFF52-6370-832A-FB39-A37698F89E3F}"/>
              </a:ext>
            </a:extLst>
          </p:cNvPr>
          <p:cNvSpPr/>
          <p:nvPr/>
        </p:nvSpPr>
        <p:spPr>
          <a:xfrm>
            <a:off x="3907278" y="2212762"/>
            <a:ext cx="300251" cy="341194"/>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B</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27" name="流程图: 接点 126">
            <a:extLst>
              <a:ext uri="{FF2B5EF4-FFF2-40B4-BE49-F238E27FC236}">
                <a16:creationId xmlns:a16="http://schemas.microsoft.com/office/drawing/2014/main" id="{1EDAC417-85B5-9652-258D-FF823A1C218E}"/>
              </a:ext>
            </a:extLst>
          </p:cNvPr>
          <p:cNvSpPr/>
          <p:nvPr/>
        </p:nvSpPr>
        <p:spPr>
          <a:xfrm>
            <a:off x="3923555" y="2246268"/>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28" name="流程图: 接点 127">
            <a:extLst>
              <a:ext uri="{FF2B5EF4-FFF2-40B4-BE49-F238E27FC236}">
                <a16:creationId xmlns:a16="http://schemas.microsoft.com/office/drawing/2014/main" id="{9FA0D11C-00D3-A4DE-265F-B5520415DB1F}"/>
              </a:ext>
            </a:extLst>
          </p:cNvPr>
          <p:cNvSpPr/>
          <p:nvPr/>
        </p:nvSpPr>
        <p:spPr>
          <a:xfrm>
            <a:off x="7210434" y="2266522"/>
            <a:ext cx="300251" cy="341194"/>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C</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29" name="流程图: 接点 128">
            <a:extLst>
              <a:ext uri="{FF2B5EF4-FFF2-40B4-BE49-F238E27FC236}">
                <a16:creationId xmlns:a16="http://schemas.microsoft.com/office/drawing/2014/main" id="{DA7789CE-3C44-CDDF-B8E1-CC31B45848BE}"/>
              </a:ext>
            </a:extLst>
          </p:cNvPr>
          <p:cNvSpPr/>
          <p:nvPr/>
        </p:nvSpPr>
        <p:spPr>
          <a:xfrm>
            <a:off x="6550408" y="3390481"/>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等线" panose="020F0502020204030204"/>
                <a:ea typeface="等线" panose="02010600030101010101" pitchFamily="2" charset="-122"/>
              </a:rPr>
              <a:t>F</a:t>
            </a:r>
            <a:endParaRPr kumimoji="0" lang="zh-CN" altLang="en-US" sz="1800" b="0" i="0" u="none" strike="noStrike" kern="1200" cap="none" spc="0" normalizeH="0" baseline="0" noProof="0" dirty="0">
              <a:ln>
                <a:noFill/>
              </a:ln>
              <a:solidFill>
                <a:schemeClr val="tx1"/>
              </a:solidFill>
              <a:effectLst/>
              <a:uLnTx/>
              <a:uFillTx/>
              <a:latin typeface="等线" panose="020F0502020204030204"/>
              <a:ea typeface="等线" panose="02010600030101010101" pitchFamily="2" charset="-122"/>
              <a:cs typeface="+mn-cs"/>
            </a:endParaRPr>
          </a:p>
        </p:txBody>
      </p:sp>
      <p:sp>
        <p:nvSpPr>
          <p:cNvPr id="130" name="流程图: 接点 129">
            <a:extLst>
              <a:ext uri="{FF2B5EF4-FFF2-40B4-BE49-F238E27FC236}">
                <a16:creationId xmlns:a16="http://schemas.microsoft.com/office/drawing/2014/main" id="{08B2F431-7FFF-B0B2-A9A1-245CAF766681}"/>
              </a:ext>
            </a:extLst>
          </p:cNvPr>
          <p:cNvSpPr/>
          <p:nvPr/>
        </p:nvSpPr>
        <p:spPr>
          <a:xfrm>
            <a:off x="7807209" y="3269853"/>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等线" panose="020F0502020204030204"/>
                <a:ea typeface="等线" panose="02010600030101010101" pitchFamily="2" charset="-122"/>
              </a:rPr>
              <a:t>G</a:t>
            </a:r>
            <a:endParaRPr kumimoji="0" lang="zh-CN" altLang="en-US" sz="1800" b="0" i="0" u="none" strike="noStrike" kern="1200" cap="none" spc="0" normalizeH="0" baseline="0" noProof="0" dirty="0">
              <a:ln>
                <a:noFill/>
              </a:ln>
              <a:solidFill>
                <a:schemeClr val="tx1"/>
              </a:solidFill>
              <a:effectLst/>
              <a:uLnTx/>
              <a:uFillTx/>
              <a:latin typeface="等线" panose="020F0502020204030204"/>
              <a:ea typeface="等线" panose="02010600030101010101" pitchFamily="2" charset="-122"/>
              <a:cs typeface="+mn-cs"/>
            </a:endParaRPr>
          </a:p>
        </p:txBody>
      </p:sp>
      <p:sp>
        <p:nvSpPr>
          <p:cNvPr id="132" name="流程图: 接点 131">
            <a:extLst>
              <a:ext uri="{FF2B5EF4-FFF2-40B4-BE49-F238E27FC236}">
                <a16:creationId xmlns:a16="http://schemas.microsoft.com/office/drawing/2014/main" id="{59612F7B-AF9A-A52E-CF9B-72C4FE0A0681}"/>
              </a:ext>
            </a:extLst>
          </p:cNvPr>
          <p:cNvSpPr/>
          <p:nvPr/>
        </p:nvSpPr>
        <p:spPr>
          <a:xfrm>
            <a:off x="7201246" y="2234075"/>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33" name="流程图: 接点 132">
            <a:extLst>
              <a:ext uri="{FF2B5EF4-FFF2-40B4-BE49-F238E27FC236}">
                <a16:creationId xmlns:a16="http://schemas.microsoft.com/office/drawing/2014/main" id="{A51141B4-146D-BC0F-9DBF-131D92CEF780}"/>
              </a:ext>
            </a:extLst>
          </p:cNvPr>
          <p:cNvSpPr/>
          <p:nvPr/>
        </p:nvSpPr>
        <p:spPr>
          <a:xfrm>
            <a:off x="4752252" y="3305557"/>
            <a:ext cx="300251" cy="341194"/>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E</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34" name="流程图: 接点 133">
            <a:extLst>
              <a:ext uri="{FF2B5EF4-FFF2-40B4-BE49-F238E27FC236}">
                <a16:creationId xmlns:a16="http://schemas.microsoft.com/office/drawing/2014/main" id="{F4DEAC0B-1C48-CD12-7835-7E15BD3BA6B9}"/>
              </a:ext>
            </a:extLst>
          </p:cNvPr>
          <p:cNvSpPr/>
          <p:nvPr/>
        </p:nvSpPr>
        <p:spPr>
          <a:xfrm>
            <a:off x="4432613" y="4375548"/>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35" name="矩形 134">
            <a:extLst>
              <a:ext uri="{FF2B5EF4-FFF2-40B4-BE49-F238E27FC236}">
                <a16:creationId xmlns:a16="http://schemas.microsoft.com/office/drawing/2014/main" id="{4B016753-96DA-3C0B-D0CC-C381E0DCA613}"/>
              </a:ext>
            </a:extLst>
          </p:cNvPr>
          <p:cNvSpPr/>
          <p:nvPr/>
        </p:nvSpPr>
        <p:spPr>
          <a:xfrm>
            <a:off x="4358126" y="4785998"/>
            <a:ext cx="464797" cy="341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35</a:t>
            </a:r>
            <a:endParaRPr lang="zh-CN" altLang="en-US" dirty="0"/>
          </a:p>
        </p:txBody>
      </p:sp>
      <p:sp>
        <p:nvSpPr>
          <p:cNvPr id="136" name="流程图: 接点 135">
            <a:extLst>
              <a:ext uri="{FF2B5EF4-FFF2-40B4-BE49-F238E27FC236}">
                <a16:creationId xmlns:a16="http://schemas.microsoft.com/office/drawing/2014/main" id="{A4048361-F261-5355-D02D-B9B2833364A7}"/>
              </a:ext>
            </a:extLst>
          </p:cNvPr>
          <p:cNvSpPr/>
          <p:nvPr/>
        </p:nvSpPr>
        <p:spPr>
          <a:xfrm>
            <a:off x="5257720" y="4346812"/>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noProof="0" dirty="0">
                <a:solidFill>
                  <a:schemeClr val="tx1"/>
                </a:solidFill>
                <a:latin typeface="等线" panose="020F0502020204030204"/>
                <a:ea typeface="等线" panose="02010600030101010101" pitchFamily="2" charset="-122"/>
              </a:rPr>
              <a:t>K</a:t>
            </a:r>
            <a:endParaRPr kumimoji="0" lang="zh-CN" altLang="en-US" sz="1800" b="0" i="0" u="none" strike="noStrike" kern="1200" cap="none" spc="0" normalizeH="0" baseline="0" noProof="0" dirty="0">
              <a:ln>
                <a:noFill/>
              </a:ln>
              <a:solidFill>
                <a:schemeClr val="tx1"/>
              </a:solidFill>
              <a:effectLst/>
              <a:uLnTx/>
              <a:uFillTx/>
              <a:latin typeface="等线" panose="020F0502020204030204"/>
              <a:ea typeface="等线" panose="02010600030101010101" pitchFamily="2" charset="-122"/>
              <a:cs typeface="+mn-cs"/>
            </a:endParaRPr>
          </a:p>
        </p:txBody>
      </p:sp>
      <p:sp>
        <p:nvSpPr>
          <p:cNvPr id="137" name="矩形 136">
            <a:extLst>
              <a:ext uri="{FF2B5EF4-FFF2-40B4-BE49-F238E27FC236}">
                <a16:creationId xmlns:a16="http://schemas.microsoft.com/office/drawing/2014/main" id="{2AFAED41-4F24-D572-67BC-8148819EC13A}"/>
              </a:ext>
            </a:extLst>
          </p:cNvPr>
          <p:cNvSpPr/>
          <p:nvPr/>
        </p:nvSpPr>
        <p:spPr>
          <a:xfrm>
            <a:off x="5230693" y="4831918"/>
            <a:ext cx="464797" cy="341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20</a:t>
            </a:r>
            <a:endParaRPr lang="zh-CN" altLang="en-US" dirty="0"/>
          </a:p>
        </p:txBody>
      </p:sp>
      <p:sp>
        <p:nvSpPr>
          <p:cNvPr id="138" name="流程图: 接点 137">
            <a:extLst>
              <a:ext uri="{FF2B5EF4-FFF2-40B4-BE49-F238E27FC236}">
                <a16:creationId xmlns:a16="http://schemas.microsoft.com/office/drawing/2014/main" id="{A5CAD5A2-4F47-9826-E13A-30A43B47EA07}"/>
              </a:ext>
            </a:extLst>
          </p:cNvPr>
          <p:cNvSpPr/>
          <p:nvPr/>
        </p:nvSpPr>
        <p:spPr>
          <a:xfrm>
            <a:off x="4719111" y="3270033"/>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39" name="流程图: 接点 138">
            <a:extLst>
              <a:ext uri="{FF2B5EF4-FFF2-40B4-BE49-F238E27FC236}">
                <a16:creationId xmlns:a16="http://schemas.microsoft.com/office/drawing/2014/main" id="{610A25FE-BF56-929D-1DA5-330B28E7D57C}"/>
              </a:ext>
            </a:extLst>
          </p:cNvPr>
          <p:cNvSpPr/>
          <p:nvPr/>
        </p:nvSpPr>
        <p:spPr>
          <a:xfrm>
            <a:off x="6584013" y="3372495"/>
            <a:ext cx="300251" cy="341194"/>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F</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40" name="流程图: 接点 139">
            <a:extLst>
              <a:ext uri="{FF2B5EF4-FFF2-40B4-BE49-F238E27FC236}">
                <a16:creationId xmlns:a16="http://schemas.microsoft.com/office/drawing/2014/main" id="{72E5838E-8645-BBFB-AA3B-851D13DDA9BF}"/>
              </a:ext>
            </a:extLst>
          </p:cNvPr>
          <p:cNvSpPr/>
          <p:nvPr/>
        </p:nvSpPr>
        <p:spPr>
          <a:xfrm>
            <a:off x="6104793" y="4411640"/>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chemeClr val="tx1"/>
                </a:solidFill>
                <a:effectLst/>
                <a:uLnTx/>
                <a:uFillTx/>
                <a:latin typeface="等线" panose="020F0502020204030204"/>
                <a:ea typeface="等线" panose="02010600030101010101" pitchFamily="2" charset="-122"/>
                <a:cs typeface="+mn-cs"/>
              </a:rPr>
              <a:t>L</a:t>
            </a:r>
            <a:endParaRPr kumimoji="0" lang="zh-CN" altLang="en-US" sz="1800" b="0" i="0" u="none" strike="noStrike" kern="1200" cap="none" spc="0" normalizeH="0" baseline="0" noProof="0" dirty="0">
              <a:ln>
                <a:noFill/>
              </a:ln>
              <a:solidFill>
                <a:schemeClr val="tx1"/>
              </a:solidFill>
              <a:effectLst/>
              <a:uLnTx/>
              <a:uFillTx/>
              <a:latin typeface="等线" panose="020F0502020204030204"/>
              <a:ea typeface="等线" panose="02010600030101010101" pitchFamily="2" charset="-122"/>
              <a:cs typeface="+mn-cs"/>
            </a:endParaRPr>
          </a:p>
        </p:txBody>
      </p:sp>
      <p:sp>
        <p:nvSpPr>
          <p:cNvPr id="141" name="流程图: 接点 140">
            <a:extLst>
              <a:ext uri="{FF2B5EF4-FFF2-40B4-BE49-F238E27FC236}">
                <a16:creationId xmlns:a16="http://schemas.microsoft.com/office/drawing/2014/main" id="{3CE50134-0199-682F-680F-6C8BF2336BCB}"/>
              </a:ext>
            </a:extLst>
          </p:cNvPr>
          <p:cNvSpPr/>
          <p:nvPr/>
        </p:nvSpPr>
        <p:spPr>
          <a:xfrm>
            <a:off x="6773072" y="4427494"/>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等线" panose="020F0502020204030204"/>
                <a:ea typeface="等线" panose="02010600030101010101" pitchFamily="2" charset="-122"/>
              </a:rPr>
              <a:t>M</a:t>
            </a:r>
            <a:endParaRPr kumimoji="0" lang="zh-CN" altLang="en-US" sz="1800" b="0" i="0" u="none" strike="noStrike" kern="1200" cap="none" spc="0" normalizeH="0" baseline="0" noProof="0" dirty="0">
              <a:ln>
                <a:noFill/>
              </a:ln>
              <a:solidFill>
                <a:schemeClr val="tx1"/>
              </a:solidFill>
              <a:effectLst/>
              <a:uLnTx/>
              <a:uFillTx/>
              <a:latin typeface="等线" panose="020F0502020204030204"/>
              <a:ea typeface="等线" panose="02010600030101010101" pitchFamily="2" charset="-122"/>
              <a:cs typeface="+mn-cs"/>
            </a:endParaRPr>
          </a:p>
        </p:txBody>
      </p:sp>
      <p:sp>
        <p:nvSpPr>
          <p:cNvPr id="142" name="流程图: 接点 141">
            <a:extLst>
              <a:ext uri="{FF2B5EF4-FFF2-40B4-BE49-F238E27FC236}">
                <a16:creationId xmlns:a16="http://schemas.microsoft.com/office/drawing/2014/main" id="{EF632A94-FBDD-4DBD-FF38-912D40990D4E}"/>
              </a:ext>
            </a:extLst>
          </p:cNvPr>
          <p:cNvSpPr/>
          <p:nvPr/>
        </p:nvSpPr>
        <p:spPr>
          <a:xfrm>
            <a:off x="6563677" y="3367278"/>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44" name="流程图: 接点 143">
            <a:extLst>
              <a:ext uri="{FF2B5EF4-FFF2-40B4-BE49-F238E27FC236}">
                <a16:creationId xmlns:a16="http://schemas.microsoft.com/office/drawing/2014/main" id="{735D33F2-E063-FC58-B5D3-D5775C871136}"/>
              </a:ext>
            </a:extLst>
          </p:cNvPr>
          <p:cNvSpPr/>
          <p:nvPr/>
        </p:nvSpPr>
        <p:spPr>
          <a:xfrm>
            <a:off x="7837679" y="3277776"/>
            <a:ext cx="300251" cy="341194"/>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G</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45" name="流程图: 接点 144">
            <a:extLst>
              <a:ext uri="{FF2B5EF4-FFF2-40B4-BE49-F238E27FC236}">
                <a16:creationId xmlns:a16="http://schemas.microsoft.com/office/drawing/2014/main" id="{BBF56DBF-5F6E-0110-B85C-4B87DCB26164}"/>
              </a:ext>
            </a:extLst>
          </p:cNvPr>
          <p:cNvSpPr/>
          <p:nvPr/>
        </p:nvSpPr>
        <p:spPr>
          <a:xfrm>
            <a:off x="7443740" y="4400190"/>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noProof="0" dirty="0">
                <a:solidFill>
                  <a:schemeClr val="tx1"/>
                </a:solidFill>
                <a:latin typeface="等线" panose="020F0502020204030204"/>
                <a:ea typeface="等线" panose="02010600030101010101" pitchFamily="2" charset="-122"/>
              </a:rPr>
              <a:t>N</a:t>
            </a:r>
            <a:endParaRPr kumimoji="0" lang="zh-CN" altLang="en-US" sz="1800" b="0" i="0" u="none" strike="noStrike" kern="1200" cap="none" spc="0" normalizeH="0" baseline="0" noProof="0" dirty="0">
              <a:ln>
                <a:noFill/>
              </a:ln>
              <a:solidFill>
                <a:schemeClr val="tx1"/>
              </a:solidFill>
              <a:effectLst/>
              <a:uLnTx/>
              <a:uFillTx/>
              <a:latin typeface="等线" panose="020F0502020204030204"/>
              <a:ea typeface="等线" panose="02010600030101010101" pitchFamily="2" charset="-122"/>
              <a:cs typeface="+mn-cs"/>
            </a:endParaRPr>
          </a:p>
        </p:txBody>
      </p:sp>
      <p:sp>
        <p:nvSpPr>
          <p:cNvPr id="146" name="流程图: 接点 145">
            <a:extLst>
              <a:ext uri="{FF2B5EF4-FFF2-40B4-BE49-F238E27FC236}">
                <a16:creationId xmlns:a16="http://schemas.microsoft.com/office/drawing/2014/main" id="{3F7A4D6B-9C20-4F86-3977-F68A82381138}"/>
              </a:ext>
            </a:extLst>
          </p:cNvPr>
          <p:cNvSpPr/>
          <p:nvPr/>
        </p:nvSpPr>
        <p:spPr>
          <a:xfrm>
            <a:off x="8272821" y="4427494"/>
            <a:ext cx="300251" cy="341194"/>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noProof="0" dirty="0">
                <a:solidFill>
                  <a:schemeClr val="tx1"/>
                </a:solidFill>
                <a:latin typeface="等线" panose="020F0502020204030204"/>
                <a:ea typeface="等线" panose="02010600030101010101" pitchFamily="2" charset="-122"/>
              </a:rPr>
              <a:t>O</a:t>
            </a:r>
            <a:endParaRPr kumimoji="0" lang="zh-CN" altLang="en-US" sz="1800" b="0" i="0" u="none" strike="noStrike" kern="1200" cap="none" spc="0" normalizeH="0" baseline="0" noProof="0" dirty="0">
              <a:ln>
                <a:noFill/>
              </a:ln>
              <a:solidFill>
                <a:schemeClr val="tx1"/>
              </a:solidFill>
              <a:effectLst/>
              <a:uLnTx/>
              <a:uFillTx/>
              <a:latin typeface="等线" panose="020F0502020204030204"/>
              <a:ea typeface="等线" panose="02010600030101010101" pitchFamily="2" charset="-122"/>
              <a:cs typeface="+mn-cs"/>
            </a:endParaRPr>
          </a:p>
        </p:txBody>
      </p:sp>
      <p:sp>
        <p:nvSpPr>
          <p:cNvPr id="150" name="流程图: 接点 149">
            <a:extLst>
              <a:ext uri="{FF2B5EF4-FFF2-40B4-BE49-F238E27FC236}">
                <a16:creationId xmlns:a16="http://schemas.microsoft.com/office/drawing/2014/main" id="{2DA86FB6-3DC3-C51A-D15C-3465D1C0809A}"/>
              </a:ext>
            </a:extLst>
          </p:cNvPr>
          <p:cNvSpPr/>
          <p:nvPr/>
        </p:nvSpPr>
        <p:spPr>
          <a:xfrm>
            <a:off x="7849161" y="3245606"/>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52" name="流程图: 接点 151">
            <a:extLst>
              <a:ext uri="{FF2B5EF4-FFF2-40B4-BE49-F238E27FC236}">
                <a16:creationId xmlns:a16="http://schemas.microsoft.com/office/drawing/2014/main" id="{4D95C97A-5DB6-9379-0D40-4F858F654C17}"/>
              </a:ext>
            </a:extLst>
          </p:cNvPr>
          <p:cNvSpPr/>
          <p:nvPr/>
        </p:nvSpPr>
        <p:spPr>
          <a:xfrm>
            <a:off x="5257719" y="4341726"/>
            <a:ext cx="300251" cy="341194"/>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K</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53" name="流程图: 接点 152">
            <a:extLst>
              <a:ext uri="{FF2B5EF4-FFF2-40B4-BE49-F238E27FC236}">
                <a16:creationId xmlns:a16="http://schemas.microsoft.com/office/drawing/2014/main" id="{4BC72743-6DA2-A26B-FEA3-B29C85837264}"/>
              </a:ext>
            </a:extLst>
          </p:cNvPr>
          <p:cNvSpPr/>
          <p:nvPr/>
        </p:nvSpPr>
        <p:spPr>
          <a:xfrm>
            <a:off x="5269480" y="4323548"/>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54" name="流程图: 接点 153">
            <a:extLst>
              <a:ext uri="{FF2B5EF4-FFF2-40B4-BE49-F238E27FC236}">
                <a16:creationId xmlns:a16="http://schemas.microsoft.com/office/drawing/2014/main" id="{1025E0A9-0DCF-24AE-7A6D-C61E56802738}"/>
              </a:ext>
            </a:extLst>
          </p:cNvPr>
          <p:cNvSpPr/>
          <p:nvPr/>
        </p:nvSpPr>
        <p:spPr>
          <a:xfrm>
            <a:off x="6118194" y="4396375"/>
            <a:ext cx="300251" cy="341194"/>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L</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55" name="流程图: 接点 154">
            <a:extLst>
              <a:ext uri="{FF2B5EF4-FFF2-40B4-BE49-F238E27FC236}">
                <a16:creationId xmlns:a16="http://schemas.microsoft.com/office/drawing/2014/main" id="{2BABA82D-44A9-F7F1-D6F7-BAC146D49920}"/>
              </a:ext>
            </a:extLst>
          </p:cNvPr>
          <p:cNvSpPr/>
          <p:nvPr/>
        </p:nvSpPr>
        <p:spPr>
          <a:xfrm>
            <a:off x="6116145" y="4381110"/>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56" name="流程图: 接点 155">
            <a:extLst>
              <a:ext uri="{FF2B5EF4-FFF2-40B4-BE49-F238E27FC236}">
                <a16:creationId xmlns:a16="http://schemas.microsoft.com/office/drawing/2014/main" id="{4296E64D-DA78-149E-9E13-5E1EF7088A81}"/>
              </a:ext>
            </a:extLst>
          </p:cNvPr>
          <p:cNvSpPr/>
          <p:nvPr/>
        </p:nvSpPr>
        <p:spPr>
          <a:xfrm>
            <a:off x="6761263" y="4437928"/>
            <a:ext cx="300251" cy="341194"/>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M</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57" name="流程图: 接点 156">
            <a:extLst>
              <a:ext uri="{FF2B5EF4-FFF2-40B4-BE49-F238E27FC236}">
                <a16:creationId xmlns:a16="http://schemas.microsoft.com/office/drawing/2014/main" id="{BDF64B0D-B76F-2615-F13B-0F1072572F79}"/>
              </a:ext>
            </a:extLst>
          </p:cNvPr>
          <p:cNvSpPr/>
          <p:nvPr/>
        </p:nvSpPr>
        <p:spPr>
          <a:xfrm>
            <a:off x="6784425" y="4420868"/>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58" name="流程图: 接点 157">
            <a:extLst>
              <a:ext uri="{FF2B5EF4-FFF2-40B4-BE49-F238E27FC236}">
                <a16:creationId xmlns:a16="http://schemas.microsoft.com/office/drawing/2014/main" id="{C30DA913-EC29-6653-81E5-EE80BC977E80}"/>
              </a:ext>
            </a:extLst>
          </p:cNvPr>
          <p:cNvSpPr/>
          <p:nvPr/>
        </p:nvSpPr>
        <p:spPr>
          <a:xfrm>
            <a:off x="7442453" y="4370238"/>
            <a:ext cx="300251" cy="341194"/>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N</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59" name="流程图: 接点 158">
            <a:extLst>
              <a:ext uri="{FF2B5EF4-FFF2-40B4-BE49-F238E27FC236}">
                <a16:creationId xmlns:a16="http://schemas.microsoft.com/office/drawing/2014/main" id="{36EB4A18-F760-BFA6-0E76-081C67D92E3E}"/>
              </a:ext>
            </a:extLst>
          </p:cNvPr>
          <p:cNvSpPr/>
          <p:nvPr/>
        </p:nvSpPr>
        <p:spPr>
          <a:xfrm>
            <a:off x="7467176" y="4381110"/>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60" name="流程图: 接点 159">
            <a:extLst>
              <a:ext uri="{FF2B5EF4-FFF2-40B4-BE49-F238E27FC236}">
                <a16:creationId xmlns:a16="http://schemas.microsoft.com/office/drawing/2014/main" id="{007F95A4-BF91-11F7-438D-BF613FC251B0}"/>
              </a:ext>
            </a:extLst>
          </p:cNvPr>
          <p:cNvSpPr/>
          <p:nvPr/>
        </p:nvSpPr>
        <p:spPr>
          <a:xfrm>
            <a:off x="8283893" y="4420868"/>
            <a:ext cx="300251" cy="341194"/>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O</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61" name="流程图: 接点 160">
            <a:extLst>
              <a:ext uri="{FF2B5EF4-FFF2-40B4-BE49-F238E27FC236}">
                <a16:creationId xmlns:a16="http://schemas.microsoft.com/office/drawing/2014/main" id="{7B7A7C46-4EAE-D153-CB90-C1C6D9AD8E4E}"/>
              </a:ext>
            </a:extLst>
          </p:cNvPr>
          <p:cNvSpPr/>
          <p:nvPr/>
        </p:nvSpPr>
        <p:spPr>
          <a:xfrm>
            <a:off x="8261059" y="4434120"/>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62" name="文本框 161">
            <a:extLst>
              <a:ext uri="{FF2B5EF4-FFF2-40B4-BE49-F238E27FC236}">
                <a16:creationId xmlns:a16="http://schemas.microsoft.com/office/drawing/2014/main" id="{D53C3E65-CC83-70CD-9C80-148300117096}"/>
              </a:ext>
            </a:extLst>
          </p:cNvPr>
          <p:cNvSpPr txBox="1"/>
          <p:nvPr/>
        </p:nvSpPr>
        <p:spPr>
          <a:xfrm>
            <a:off x="3211903" y="5589162"/>
            <a:ext cx="6515024" cy="523220"/>
          </a:xfrm>
          <a:prstGeom prst="rect">
            <a:avLst/>
          </a:prstGeom>
          <a:solidFill>
            <a:srgbClr val="0070C0"/>
          </a:solidFill>
        </p:spPr>
        <p:txBody>
          <a:bodyPr wrap="square" rtlCol="0">
            <a:spAutoFit/>
          </a:bodyPr>
          <a:lstStyle/>
          <a:p>
            <a:r>
              <a:rPr lang="zh-CN" altLang="en-US" sz="2800" b="1" dirty="0">
                <a:latin typeface="楷体" panose="02010609060101010101" pitchFamily="49" charset="-122"/>
                <a:ea typeface="楷体" panose="02010609060101010101" pitchFamily="49" charset="-122"/>
              </a:rPr>
              <a:t>请自己思考当加入优先级后的求解过程</a:t>
            </a:r>
          </a:p>
        </p:txBody>
      </p:sp>
    </p:spTree>
    <p:extLst>
      <p:ext uri="{BB962C8B-B14F-4D97-AF65-F5344CB8AC3E}">
        <p14:creationId xmlns:p14="http://schemas.microsoft.com/office/powerpoint/2010/main" val="4112812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anim calcmode="lin" valueType="num">
                                      <p:cBhvr>
                                        <p:cTn id="8" dur="1000" fill="hold"/>
                                        <p:tgtEl>
                                          <p:spTgt spid="81"/>
                                        </p:tgtEl>
                                        <p:attrNameLst>
                                          <p:attrName>ppt_x</p:attrName>
                                        </p:attrNameLst>
                                      </p:cBhvr>
                                      <p:tavLst>
                                        <p:tav tm="0">
                                          <p:val>
                                            <p:strVal val="#ppt_x"/>
                                          </p:val>
                                        </p:tav>
                                        <p:tav tm="100000">
                                          <p:val>
                                            <p:strVal val="#ppt_x"/>
                                          </p:val>
                                        </p:tav>
                                      </p:tavLst>
                                    </p:anim>
                                    <p:anim calcmode="lin" valueType="num">
                                      <p:cBhvr>
                                        <p:cTn id="9"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fade">
                                      <p:cBhvr>
                                        <p:cTn id="14" dur="1000"/>
                                        <p:tgtEl>
                                          <p:spTgt spid="83"/>
                                        </p:tgtEl>
                                      </p:cBhvr>
                                    </p:animEffect>
                                    <p:anim calcmode="lin" valueType="num">
                                      <p:cBhvr>
                                        <p:cTn id="15" dur="1000" fill="hold"/>
                                        <p:tgtEl>
                                          <p:spTgt spid="83"/>
                                        </p:tgtEl>
                                        <p:attrNameLst>
                                          <p:attrName>ppt_x</p:attrName>
                                        </p:attrNameLst>
                                      </p:cBhvr>
                                      <p:tavLst>
                                        <p:tav tm="0">
                                          <p:val>
                                            <p:strVal val="#ppt_x"/>
                                          </p:val>
                                        </p:tav>
                                        <p:tav tm="100000">
                                          <p:val>
                                            <p:strVal val="#ppt_x"/>
                                          </p:val>
                                        </p:tav>
                                      </p:tavLst>
                                    </p:anim>
                                    <p:anim calcmode="lin" valueType="num">
                                      <p:cBhvr>
                                        <p:cTn id="16"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fade">
                                      <p:cBhvr>
                                        <p:cTn id="21" dur="1000"/>
                                        <p:tgtEl>
                                          <p:spTgt spid="85"/>
                                        </p:tgtEl>
                                      </p:cBhvr>
                                    </p:animEffect>
                                    <p:anim calcmode="lin" valueType="num">
                                      <p:cBhvr>
                                        <p:cTn id="22" dur="1000" fill="hold"/>
                                        <p:tgtEl>
                                          <p:spTgt spid="85"/>
                                        </p:tgtEl>
                                        <p:attrNameLst>
                                          <p:attrName>ppt_x</p:attrName>
                                        </p:attrNameLst>
                                      </p:cBhvr>
                                      <p:tavLst>
                                        <p:tav tm="0">
                                          <p:val>
                                            <p:strVal val="#ppt_x"/>
                                          </p:val>
                                        </p:tav>
                                        <p:tav tm="100000">
                                          <p:val>
                                            <p:strVal val="#ppt_x"/>
                                          </p:val>
                                        </p:tav>
                                      </p:tavLst>
                                    </p:anim>
                                    <p:anim calcmode="lin" valueType="num">
                                      <p:cBhvr>
                                        <p:cTn id="23"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5"/>
                                        </p:tgtEl>
                                        <p:attrNameLst>
                                          <p:attrName>style.visibility</p:attrName>
                                        </p:attrNameLst>
                                      </p:cBhvr>
                                      <p:to>
                                        <p:strVal val="visible"/>
                                      </p:to>
                                    </p:set>
                                    <p:animEffect transition="in" filter="fade">
                                      <p:cBhvr>
                                        <p:cTn id="28" dur="1000"/>
                                        <p:tgtEl>
                                          <p:spTgt spid="125"/>
                                        </p:tgtEl>
                                      </p:cBhvr>
                                    </p:animEffect>
                                    <p:anim calcmode="lin" valueType="num">
                                      <p:cBhvr>
                                        <p:cTn id="29" dur="1000" fill="hold"/>
                                        <p:tgtEl>
                                          <p:spTgt spid="125"/>
                                        </p:tgtEl>
                                        <p:attrNameLst>
                                          <p:attrName>ppt_x</p:attrName>
                                        </p:attrNameLst>
                                      </p:cBhvr>
                                      <p:tavLst>
                                        <p:tav tm="0">
                                          <p:val>
                                            <p:strVal val="#ppt_x"/>
                                          </p:val>
                                        </p:tav>
                                        <p:tav tm="100000">
                                          <p:val>
                                            <p:strVal val="#ppt_x"/>
                                          </p:val>
                                        </p:tav>
                                      </p:tavLst>
                                    </p:anim>
                                    <p:anim calcmode="lin" valueType="num">
                                      <p:cBhvr>
                                        <p:cTn id="30"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6"/>
                                        </p:tgtEl>
                                        <p:attrNameLst>
                                          <p:attrName>style.visibility</p:attrName>
                                        </p:attrNameLst>
                                      </p:cBhvr>
                                      <p:to>
                                        <p:strVal val="visible"/>
                                      </p:to>
                                    </p:set>
                                    <p:animEffect transition="in" filter="fade">
                                      <p:cBhvr>
                                        <p:cTn id="35" dur="1000"/>
                                        <p:tgtEl>
                                          <p:spTgt spid="126"/>
                                        </p:tgtEl>
                                      </p:cBhvr>
                                    </p:animEffect>
                                    <p:anim calcmode="lin" valueType="num">
                                      <p:cBhvr>
                                        <p:cTn id="36" dur="1000" fill="hold"/>
                                        <p:tgtEl>
                                          <p:spTgt spid="126"/>
                                        </p:tgtEl>
                                        <p:attrNameLst>
                                          <p:attrName>ppt_x</p:attrName>
                                        </p:attrNameLst>
                                      </p:cBhvr>
                                      <p:tavLst>
                                        <p:tav tm="0">
                                          <p:val>
                                            <p:strVal val="#ppt_x"/>
                                          </p:val>
                                        </p:tav>
                                        <p:tav tm="100000">
                                          <p:val>
                                            <p:strVal val="#ppt_x"/>
                                          </p:val>
                                        </p:tav>
                                      </p:tavLst>
                                    </p:anim>
                                    <p:anim calcmode="lin" valueType="num">
                                      <p:cBhvr>
                                        <p:cTn id="37"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0"/>
                                        </p:tgtEl>
                                        <p:attrNameLst>
                                          <p:attrName>style.visibility</p:attrName>
                                        </p:attrNameLst>
                                      </p:cBhvr>
                                      <p:to>
                                        <p:strVal val="visible"/>
                                      </p:to>
                                    </p:set>
                                    <p:animEffect transition="in" filter="fade">
                                      <p:cBhvr>
                                        <p:cTn id="42" dur="1000"/>
                                        <p:tgtEl>
                                          <p:spTgt spid="90"/>
                                        </p:tgtEl>
                                      </p:cBhvr>
                                    </p:animEffect>
                                    <p:anim calcmode="lin" valueType="num">
                                      <p:cBhvr>
                                        <p:cTn id="43" dur="1000" fill="hold"/>
                                        <p:tgtEl>
                                          <p:spTgt spid="90"/>
                                        </p:tgtEl>
                                        <p:attrNameLst>
                                          <p:attrName>ppt_x</p:attrName>
                                        </p:attrNameLst>
                                      </p:cBhvr>
                                      <p:tavLst>
                                        <p:tav tm="0">
                                          <p:val>
                                            <p:strVal val="#ppt_x"/>
                                          </p:val>
                                        </p:tav>
                                        <p:tav tm="100000">
                                          <p:val>
                                            <p:strVal val="#ppt_x"/>
                                          </p:val>
                                        </p:tav>
                                      </p:tavLst>
                                    </p:anim>
                                    <p:anim calcmode="lin" valueType="num">
                                      <p:cBhvr>
                                        <p:cTn id="44" dur="1000" fill="hold"/>
                                        <p:tgtEl>
                                          <p:spTgt spid="9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1000"/>
                                        <p:tgtEl>
                                          <p:spTgt spid="89"/>
                                        </p:tgtEl>
                                      </p:cBhvr>
                                    </p:animEffect>
                                    <p:anim calcmode="lin" valueType="num">
                                      <p:cBhvr>
                                        <p:cTn id="48" dur="1000" fill="hold"/>
                                        <p:tgtEl>
                                          <p:spTgt spid="89"/>
                                        </p:tgtEl>
                                        <p:attrNameLst>
                                          <p:attrName>ppt_x</p:attrName>
                                        </p:attrNameLst>
                                      </p:cBhvr>
                                      <p:tavLst>
                                        <p:tav tm="0">
                                          <p:val>
                                            <p:strVal val="#ppt_x"/>
                                          </p:val>
                                        </p:tav>
                                        <p:tav tm="100000">
                                          <p:val>
                                            <p:strVal val="#ppt_x"/>
                                          </p:val>
                                        </p:tav>
                                      </p:tavLst>
                                    </p:anim>
                                    <p:anim calcmode="lin" valueType="num">
                                      <p:cBhvr>
                                        <p:cTn id="49"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23"/>
                                        </p:tgtEl>
                                        <p:attrNameLst>
                                          <p:attrName>style.visibility</p:attrName>
                                        </p:attrNameLst>
                                      </p:cBhvr>
                                      <p:to>
                                        <p:strVal val="visible"/>
                                      </p:to>
                                    </p:set>
                                    <p:animEffect transition="in" filter="fade">
                                      <p:cBhvr>
                                        <p:cTn id="54" dur="1000"/>
                                        <p:tgtEl>
                                          <p:spTgt spid="123"/>
                                        </p:tgtEl>
                                      </p:cBhvr>
                                    </p:animEffect>
                                    <p:anim calcmode="lin" valueType="num">
                                      <p:cBhvr>
                                        <p:cTn id="55" dur="1000" fill="hold"/>
                                        <p:tgtEl>
                                          <p:spTgt spid="123"/>
                                        </p:tgtEl>
                                        <p:attrNameLst>
                                          <p:attrName>ppt_x</p:attrName>
                                        </p:attrNameLst>
                                      </p:cBhvr>
                                      <p:tavLst>
                                        <p:tav tm="0">
                                          <p:val>
                                            <p:strVal val="#ppt_x"/>
                                          </p:val>
                                        </p:tav>
                                        <p:tav tm="100000">
                                          <p:val>
                                            <p:strVal val="#ppt_x"/>
                                          </p:val>
                                        </p:tav>
                                      </p:tavLst>
                                    </p:anim>
                                    <p:anim calcmode="lin" valueType="num">
                                      <p:cBhvr>
                                        <p:cTn id="56"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27"/>
                                        </p:tgtEl>
                                        <p:attrNameLst>
                                          <p:attrName>style.visibility</p:attrName>
                                        </p:attrNameLst>
                                      </p:cBhvr>
                                      <p:to>
                                        <p:strVal val="visible"/>
                                      </p:to>
                                    </p:set>
                                    <p:animEffect transition="in" filter="fade">
                                      <p:cBhvr>
                                        <p:cTn id="61" dur="1000"/>
                                        <p:tgtEl>
                                          <p:spTgt spid="127"/>
                                        </p:tgtEl>
                                      </p:cBhvr>
                                    </p:animEffect>
                                    <p:anim calcmode="lin" valueType="num">
                                      <p:cBhvr>
                                        <p:cTn id="62" dur="1000" fill="hold"/>
                                        <p:tgtEl>
                                          <p:spTgt spid="127"/>
                                        </p:tgtEl>
                                        <p:attrNameLst>
                                          <p:attrName>ppt_x</p:attrName>
                                        </p:attrNameLst>
                                      </p:cBhvr>
                                      <p:tavLst>
                                        <p:tav tm="0">
                                          <p:val>
                                            <p:strVal val="#ppt_x"/>
                                          </p:val>
                                        </p:tav>
                                        <p:tav tm="100000">
                                          <p:val>
                                            <p:strVal val="#ppt_x"/>
                                          </p:val>
                                        </p:tav>
                                      </p:tavLst>
                                    </p:anim>
                                    <p:anim calcmode="lin" valueType="num">
                                      <p:cBhvr>
                                        <p:cTn id="63"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128"/>
                                        </p:tgtEl>
                                        <p:attrNameLst>
                                          <p:attrName>style.visibility</p:attrName>
                                        </p:attrNameLst>
                                      </p:cBhvr>
                                      <p:to>
                                        <p:strVal val="visible"/>
                                      </p:to>
                                    </p:set>
                                    <p:animEffect transition="in" filter="fade">
                                      <p:cBhvr>
                                        <p:cTn id="68" dur="1000"/>
                                        <p:tgtEl>
                                          <p:spTgt spid="128"/>
                                        </p:tgtEl>
                                      </p:cBhvr>
                                    </p:animEffect>
                                    <p:anim calcmode="lin" valueType="num">
                                      <p:cBhvr>
                                        <p:cTn id="69" dur="1000" fill="hold"/>
                                        <p:tgtEl>
                                          <p:spTgt spid="128"/>
                                        </p:tgtEl>
                                        <p:attrNameLst>
                                          <p:attrName>ppt_x</p:attrName>
                                        </p:attrNameLst>
                                      </p:cBhvr>
                                      <p:tavLst>
                                        <p:tav tm="0">
                                          <p:val>
                                            <p:strVal val="#ppt_x"/>
                                          </p:val>
                                        </p:tav>
                                        <p:tav tm="100000">
                                          <p:val>
                                            <p:strVal val="#ppt_x"/>
                                          </p:val>
                                        </p:tav>
                                      </p:tavLst>
                                    </p:anim>
                                    <p:anim calcmode="lin" valueType="num">
                                      <p:cBhvr>
                                        <p:cTn id="70"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129"/>
                                        </p:tgtEl>
                                        <p:attrNameLst>
                                          <p:attrName>style.visibility</p:attrName>
                                        </p:attrNameLst>
                                      </p:cBhvr>
                                      <p:to>
                                        <p:strVal val="visible"/>
                                      </p:to>
                                    </p:set>
                                    <p:animEffect transition="in" filter="fade">
                                      <p:cBhvr>
                                        <p:cTn id="75" dur="1000"/>
                                        <p:tgtEl>
                                          <p:spTgt spid="129"/>
                                        </p:tgtEl>
                                      </p:cBhvr>
                                    </p:animEffect>
                                    <p:anim calcmode="lin" valueType="num">
                                      <p:cBhvr>
                                        <p:cTn id="76" dur="1000" fill="hold"/>
                                        <p:tgtEl>
                                          <p:spTgt spid="129"/>
                                        </p:tgtEl>
                                        <p:attrNameLst>
                                          <p:attrName>ppt_x</p:attrName>
                                        </p:attrNameLst>
                                      </p:cBhvr>
                                      <p:tavLst>
                                        <p:tav tm="0">
                                          <p:val>
                                            <p:strVal val="#ppt_x"/>
                                          </p:val>
                                        </p:tav>
                                        <p:tav tm="100000">
                                          <p:val>
                                            <p:strVal val="#ppt_x"/>
                                          </p:val>
                                        </p:tav>
                                      </p:tavLst>
                                    </p:anim>
                                    <p:anim calcmode="lin" valueType="num">
                                      <p:cBhvr>
                                        <p:cTn id="77"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130"/>
                                        </p:tgtEl>
                                        <p:attrNameLst>
                                          <p:attrName>style.visibility</p:attrName>
                                        </p:attrNameLst>
                                      </p:cBhvr>
                                      <p:to>
                                        <p:strVal val="visible"/>
                                      </p:to>
                                    </p:set>
                                    <p:animEffect transition="in" filter="fade">
                                      <p:cBhvr>
                                        <p:cTn id="82" dur="1000"/>
                                        <p:tgtEl>
                                          <p:spTgt spid="130"/>
                                        </p:tgtEl>
                                      </p:cBhvr>
                                    </p:animEffect>
                                    <p:anim calcmode="lin" valueType="num">
                                      <p:cBhvr>
                                        <p:cTn id="83" dur="1000" fill="hold"/>
                                        <p:tgtEl>
                                          <p:spTgt spid="130"/>
                                        </p:tgtEl>
                                        <p:attrNameLst>
                                          <p:attrName>ppt_x</p:attrName>
                                        </p:attrNameLst>
                                      </p:cBhvr>
                                      <p:tavLst>
                                        <p:tav tm="0">
                                          <p:val>
                                            <p:strVal val="#ppt_x"/>
                                          </p:val>
                                        </p:tav>
                                        <p:tav tm="100000">
                                          <p:val>
                                            <p:strVal val="#ppt_x"/>
                                          </p:val>
                                        </p:tav>
                                      </p:tavLst>
                                    </p:anim>
                                    <p:anim calcmode="lin" valueType="num">
                                      <p:cBhvr>
                                        <p:cTn id="84"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132"/>
                                        </p:tgtEl>
                                        <p:attrNameLst>
                                          <p:attrName>style.visibility</p:attrName>
                                        </p:attrNameLst>
                                      </p:cBhvr>
                                      <p:to>
                                        <p:strVal val="visible"/>
                                      </p:to>
                                    </p:set>
                                    <p:animEffect transition="in" filter="fade">
                                      <p:cBhvr>
                                        <p:cTn id="89" dur="1000"/>
                                        <p:tgtEl>
                                          <p:spTgt spid="132"/>
                                        </p:tgtEl>
                                      </p:cBhvr>
                                    </p:animEffect>
                                    <p:anim calcmode="lin" valueType="num">
                                      <p:cBhvr>
                                        <p:cTn id="90" dur="1000" fill="hold"/>
                                        <p:tgtEl>
                                          <p:spTgt spid="132"/>
                                        </p:tgtEl>
                                        <p:attrNameLst>
                                          <p:attrName>ppt_x</p:attrName>
                                        </p:attrNameLst>
                                      </p:cBhvr>
                                      <p:tavLst>
                                        <p:tav tm="0">
                                          <p:val>
                                            <p:strVal val="#ppt_x"/>
                                          </p:val>
                                        </p:tav>
                                        <p:tav tm="100000">
                                          <p:val>
                                            <p:strVal val="#ppt_x"/>
                                          </p:val>
                                        </p:tav>
                                      </p:tavLst>
                                    </p:anim>
                                    <p:anim calcmode="lin" valueType="num">
                                      <p:cBhvr>
                                        <p:cTn id="91"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133"/>
                                        </p:tgtEl>
                                        <p:attrNameLst>
                                          <p:attrName>style.visibility</p:attrName>
                                        </p:attrNameLst>
                                      </p:cBhvr>
                                      <p:to>
                                        <p:strVal val="visible"/>
                                      </p:to>
                                    </p:set>
                                    <p:animEffect transition="in" filter="fade">
                                      <p:cBhvr>
                                        <p:cTn id="96" dur="1000"/>
                                        <p:tgtEl>
                                          <p:spTgt spid="133"/>
                                        </p:tgtEl>
                                      </p:cBhvr>
                                    </p:animEffect>
                                    <p:anim calcmode="lin" valueType="num">
                                      <p:cBhvr>
                                        <p:cTn id="97" dur="1000" fill="hold"/>
                                        <p:tgtEl>
                                          <p:spTgt spid="133"/>
                                        </p:tgtEl>
                                        <p:attrNameLst>
                                          <p:attrName>ppt_x</p:attrName>
                                        </p:attrNameLst>
                                      </p:cBhvr>
                                      <p:tavLst>
                                        <p:tav tm="0">
                                          <p:val>
                                            <p:strVal val="#ppt_x"/>
                                          </p:val>
                                        </p:tav>
                                        <p:tav tm="100000">
                                          <p:val>
                                            <p:strVal val="#ppt_x"/>
                                          </p:val>
                                        </p:tav>
                                      </p:tavLst>
                                    </p:anim>
                                    <p:anim calcmode="lin" valueType="num">
                                      <p:cBhvr>
                                        <p:cTn id="98" dur="1000" fill="hold"/>
                                        <p:tgtEl>
                                          <p:spTgt spid="133"/>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134"/>
                                        </p:tgtEl>
                                        <p:attrNameLst>
                                          <p:attrName>style.visibility</p:attrName>
                                        </p:attrNameLst>
                                      </p:cBhvr>
                                      <p:to>
                                        <p:strVal val="visible"/>
                                      </p:to>
                                    </p:set>
                                    <p:animEffect transition="in" filter="fade">
                                      <p:cBhvr>
                                        <p:cTn id="103" dur="1000"/>
                                        <p:tgtEl>
                                          <p:spTgt spid="134"/>
                                        </p:tgtEl>
                                      </p:cBhvr>
                                    </p:animEffect>
                                    <p:anim calcmode="lin" valueType="num">
                                      <p:cBhvr>
                                        <p:cTn id="104" dur="1000" fill="hold"/>
                                        <p:tgtEl>
                                          <p:spTgt spid="134"/>
                                        </p:tgtEl>
                                        <p:attrNameLst>
                                          <p:attrName>ppt_x</p:attrName>
                                        </p:attrNameLst>
                                      </p:cBhvr>
                                      <p:tavLst>
                                        <p:tav tm="0">
                                          <p:val>
                                            <p:strVal val="#ppt_x"/>
                                          </p:val>
                                        </p:tav>
                                        <p:tav tm="100000">
                                          <p:val>
                                            <p:strVal val="#ppt_x"/>
                                          </p:val>
                                        </p:tav>
                                      </p:tavLst>
                                    </p:anim>
                                    <p:anim calcmode="lin" valueType="num">
                                      <p:cBhvr>
                                        <p:cTn id="105" dur="1000" fill="hold"/>
                                        <p:tgtEl>
                                          <p:spTgt spid="134"/>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35"/>
                                        </p:tgtEl>
                                        <p:attrNameLst>
                                          <p:attrName>style.visibility</p:attrName>
                                        </p:attrNameLst>
                                      </p:cBhvr>
                                      <p:to>
                                        <p:strVal val="visible"/>
                                      </p:to>
                                    </p:set>
                                    <p:animEffect transition="in" filter="fade">
                                      <p:cBhvr>
                                        <p:cTn id="108" dur="1000"/>
                                        <p:tgtEl>
                                          <p:spTgt spid="135"/>
                                        </p:tgtEl>
                                      </p:cBhvr>
                                    </p:animEffect>
                                    <p:anim calcmode="lin" valueType="num">
                                      <p:cBhvr>
                                        <p:cTn id="109" dur="1000" fill="hold"/>
                                        <p:tgtEl>
                                          <p:spTgt spid="135"/>
                                        </p:tgtEl>
                                        <p:attrNameLst>
                                          <p:attrName>ppt_x</p:attrName>
                                        </p:attrNameLst>
                                      </p:cBhvr>
                                      <p:tavLst>
                                        <p:tav tm="0">
                                          <p:val>
                                            <p:strVal val="#ppt_x"/>
                                          </p:val>
                                        </p:tav>
                                        <p:tav tm="100000">
                                          <p:val>
                                            <p:strVal val="#ppt_x"/>
                                          </p:val>
                                        </p:tav>
                                      </p:tavLst>
                                    </p:anim>
                                    <p:anim calcmode="lin" valueType="num">
                                      <p:cBhvr>
                                        <p:cTn id="110" dur="1000" fill="hold"/>
                                        <p:tgtEl>
                                          <p:spTgt spid="135"/>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136"/>
                                        </p:tgtEl>
                                        <p:attrNameLst>
                                          <p:attrName>style.visibility</p:attrName>
                                        </p:attrNameLst>
                                      </p:cBhvr>
                                      <p:to>
                                        <p:strVal val="visible"/>
                                      </p:to>
                                    </p:set>
                                    <p:animEffect transition="in" filter="fade">
                                      <p:cBhvr>
                                        <p:cTn id="115" dur="1000"/>
                                        <p:tgtEl>
                                          <p:spTgt spid="136"/>
                                        </p:tgtEl>
                                      </p:cBhvr>
                                    </p:animEffect>
                                    <p:anim calcmode="lin" valueType="num">
                                      <p:cBhvr>
                                        <p:cTn id="116" dur="1000" fill="hold"/>
                                        <p:tgtEl>
                                          <p:spTgt spid="136"/>
                                        </p:tgtEl>
                                        <p:attrNameLst>
                                          <p:attrName>ppt_x</p:attrName>
                                        </p:attrNameLst>
                                      </p:cBhvr>
                                      <p:tavLst>
                                        <p:tav tm="0">
                                          <p:val>
                                            <p:strVal val="#ppt_x"/>
                                          </p:val>
                                        </p:tav>
                                        <p:tav tm="100000">
                                          <p:val>
                                            <p:strVal val="#ppt_x"/>
                                          </p:val>
                                        </p:tav>
                                      </p:tavLst>
                                    </p:anim>
                                    <p:anim calcmode="lin" valueType="num">
                                      <p:cBhvr>
                                        <p:cTn id="117" dur="1000" fill="hold"/>
                                        <p:tgtEl>
                                          <p:spTgt spid="136"/>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137"/>
                                        </p:tgtEl>
                                        <p:attrNameLst>
                                          <p:attrName>style.visibility</p:attrName>
                                        </p:attrNameLst>
                                      </p:cBhvr>
                                      <p:to>
                                        <p:strVal val="visible"/>
                                      </p:to>
                                    </p:set>
                                    <p:animEffect transition="in" filter="fade">
                                      <p:cBhvr>
                                        <p:cTn id="120" dur="1000"/>
                                        <p:tgtEl>
                                          <p:spTgt spid="137"/>
                                        </p:tgtEl>
                                      </p:cBhvr>
                                    </p:animEffect>
                                    <p:anim calcmode="lin" valueType="num">
                                      <p:cBhvr>
                                        <p:cTn id="121" dur="1000" fill="hold"/>
                                        <p:tgtEl>
                                          <p:spTgt spid="137"/>
                                        </p:tgtEl>
                                        <p:attrNameLst>
                                          <p:attrName>ppt_x</p:attrName>
                                        </p:attrNameLst>
                                      </p:cBhvr>
                                      <p:tavLst>
                                        <p:tav tm="0">
                                          <p:val>
                                            <p:strVal val="#ppt_x"/>
                                          </p:val>
                                        </p:tav>
                                        <p:tav tm="100000">
                                          <p:val>
                                            <p:strVal val="#ppt_x"/>
                                          </p:val>
                                        </p:tav>
                                      </p:tavLst>
                                    </p:anim>
                                    <p:anim calcmode="lin" valueType="num">
                                      <p:cBhvr>
                                        <p:cTn id="122" dur="1000" fill="hold"/>
                                        <p:tgtEl>
                                          <p:spTgt spid="137"/>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138"/>
                                        </p:tgtEl>
                                        <p:attrNameLst>
                                          <p:attrName>style.visibility</p:attrName>
                                        </p:attrNameLst>
                                      </p:cBhvr>
                                      <p:to>
                                        <p:strVal val="visible"/>
                                      </p:to>
                                    </p:set>
                                    <p:animEffect transition="in" filter="fade">
                                      <p:cBhvr>
                                        <p:cTn id="127" dur="1000"/>
                                        <p:tgtEl>
                                          <p:spTgt spid="138"/>
                                        </p:tgtEl>
                                      </p:cBhvr>
                                    </p:animEffect>
                                    <p:anim calcmode="lin" valueType="num">
                                      <p:cBhvr>
                                        <p:cTn id="128" dur="1000" fill="hold"/>
                                        <p:tgtEl>
                                          <p:spTgt spid="138"/>
                                        </p:tgtEl>
                                        <p:attrNameLst>
                                          <p:attrName>ppt_x</p:attrName>
                                        </p:attrNameLst>
                                      </p:cBhvr>
                                      <p:tavLst>
                                        <p:tav tm="0">
                                          <p:val>
                                            <p:strVal val="#ppt_x"/>
                                          </p:val>
                                        </p:tav>
                                        <p:tav tm="100000">
                                          <p:val>
                                            <p:strVal val="#ppt_x"/>
                                          </p:val>
                                        </p:tav>
                                      </p:tavLst>
                                    </p:anim>
                                    <p:anim calcmode="lin" valueType="num">
                                      <p:cBhvr>
                                        <p:cTn id="129" dur="1000" fill="hold"/>
                                        <p:tgtEl>
                                          <p:spTgt spid="138"/>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grpId="0" nodeType="clickEffect">
                                  <p:stCondLst>
                                    <p:cond delay="0"/>
                                  </p:stCondLst>
                                  <p:childTnLst>
                                    <p:set>
                                      <p:cBhvr>
                                        <p:cTn id="133" dur="1" fill="hold">
                                          <p:stCondLst>
                                            <p:cond delay="0"/>
                                          </p:stCondLst>
                                        </p:cTn>
                                        <p:tgtEl>
                                          <p:spTgt spid="139"/>
                                        </p:tgtEl>
                                        <p:attrNameLst>
                                          <p:attrName>style.visibility</p:attrName>
                                        </p:attrNameLst>
                                      </p:cBhvr>
                                      <p:to>
                                        <p:strVal val="visible"/>
                                      </p:to>
                                    </p:set>
                                    <p:animEffect transition="in" filter="fade">
                                      <p:cBhvr>
                                        <p:cTn id="134" dur="1000"/>
                                        <p:tgtEl>
                                          <p:spTgt spid="139"/>
                                        </p:tgtEl>
                                      </p:cBhvr>
                                    </p:animEffect>
                                    <p:anim calcmode="lin" valueType="num">
                                      <p:cBhvr>
                                        <p:cTn id="135" dur="1000" fill="hold"/>
                                        <p:tgtEl>
                                          <p:spTgt spid="139"/>
                                        </p:tgtEl>
                                        <p:attrNameLst>
                                          <p:attrName>ppt_x</p:attrName>
                                        </p:attrNameLst>
                                      </p:cBhvr>
                                      <p:tavLst>
                                        <p:tav tm="0">
                                          <p:val>
                                            <p:strVal val="#ppt_x"/>
                                          </p:val>
                                        </p:tav>
                                        <p:tav tm="100000">
                                          <p:val>
                                            <p:strVal val="#ppt_x"/>
                                          </p:val>
                                        </p:tav>
                                      </p:tavLst>
                                    </p:anim>
                                    <p:anim calcmode="lin" valueType="num">
                                      <p:cBhvr>
                                        <p:cTn id="136" dur="1000" fill="hold"/>
                                        <p:tgtEl>
                                          <p:spTgt spid="139"/>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childTnLst>
                                    <p:set>
                                      <p:cBhvr>
                                        <p:cTn id="140" dur="1" fill="hold">
                                          <p:stCondLst>
                                            <p:cond delay="0"/>
                                          </p:stCondLst>
                                        </p:cTn>
                                        <p:tgtEl>
                                          <p:spTgt spid="140"/>
                                        </p:tgtEl>
                                        <p:attrNameLst>
                                          <p:attrName>style.visibility</p:attrName>
                                        </p:attrNameLst>
                                      </p:cBhvr>
                                      <p:to>
                                        <p:strVal val="visible"/>
                                      </p:to>
                                    </p:set>
                                    <p:animEffect transition="in" filter="fade">
                                      <p:cBhvr>
                                        <p:cTn id="141" dur="1000"/>
                                        <p:tgtEl>
                                          <p:spTgt spid="140"/>
                                        </p:tgtEl>
                                      </p:cBhvr>
                                    </p:animEffect>
                                    <p:anim calcmode="lin" valueType="num">
                                      <p:cBhvr>
                                        <p:cTn id="142" dur="1000" fill="hold"/>
                                        <p:tgtEl>
                                          <p:spTgt spid="140"/>
                                        </p:tgtEl>
                                        <p:attrNameLst>
                                          <p:attrName>ppt_x</p:attrName>
                                        </p:attrNameLst>
                                      </p:cBhvr>
                                      <p:tavLst>
                                        <p:tav tm="0">
                                          <p:val>
                                            <p:strVal val="#ppt_x"/>
                                          </p:val>
                                        </p:tav>
                                        <p:tav tm="100000">
                                          <p:val>
                                            <p:strVal val="#ppt_x"/>
                                          </p:val>
                                        </p:tav>
                                      </p:tavLst>
                                    </p:anim>
                                    <p:anim calcmode="lin" valueType="num">
                                      <p:cBhvr>
                                        <p:cTn id="143"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grpId="0" nodeType="clickEffect">
                                  <p:stCondLst>
                                    <p:cond delay="0"/>
                                  </p:stCondLst>
                                  <p:childTnLst>
                                    <p:set>
                                      <p:cBhvr>
                                        <p:cTn id="147" dur="1" fill="hold">
                                          <p:stCondLst>
                                            <p:cond delay="0"/>
                                          </p:stCondLst>
                                        </p:cTn>
                                        <p:tgtEl>
                                          <p:spTgt spid="141"/>
                                        </p:tgtEl>
                                        <p:attrNameLst>
                                          <p:attrName>style.visibility</p:attrName>
                                        </p:attrNameLst>
                                      </p:cBhvr>
                                      <p:to>
                                        <p:strVal val="visible"/>
                                      </p:to>
                                    </p:set>
                                    <p:animEffect transition="in" filter="fade">
                                      <p:cBhvr>
                                        <p:cTn id="148" dur="1000"/>
                                        <p:tgtEl>
                                          <p:spTgt spid="141"/>
                                        </p:tgtEl>
                                      </p:cBhvr>
                                    </p:animEffect>
                                    <p:anim calcmode="lin" valueType="num">
                                      <p:cBhvr>
                                        <p:cTn id="149" dur="1000" fill="hold"/>
                                        <p:tgtEl>
                                          <p:spTgt spid="141"/>
                                        </p:tgtEl>
                                        <p:attrNameLst>
                                          <p:attrName>ppt_x</p:attrName>
                                        </p:attrNameLst>
                                      </p:cBhvr>
                                      <p:tavLst>
                                        <p:tav tm="0">
                                          <p:val>
                                            <p:strVal val="#ppt_x"/>
                                          </p:val>
                                        </p:tav>
                                        <p:tav tm="100000">
                                          <p:val>
                                            <p:strVal val="#ppt_x"/>
                                          </p:val>
                                        </p:tav>
                                      </p:tavLst>
                                    </p:anim>
                                    <p:anim calcmode="lin" valueType="num">
                                      <p:cBhvr>
                                        <p:cTn id="150" dur="1000" fill="hold"/>
                                        <p:tgtEl>
                                          <p:spTgt spid="141"/>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grpId="0" nodeType="clickEffect">
                                  <p:stCondLst>
                                    <p:cond delay="0"/>
                                  </p:stCondLst>
                                  <p:childTnLst>
                                    <p:set>
                                      <p:cBhvr>
                                        <p:cTn id="154" dur="1" fill="hold">
                                          <p:stCondLst>
                                            <p:cond delay="0"/>
                                          </p:stCondLst>
                                        </p:cTn>
                                        <p:tgtEl>
                                          <p:spTgt spid="142"/>
                                        </p:tgtEl>
                                        <p:attrNameLst>
                                          <p:attrName>style.visibility</p:attrName>
                                        </p:attrNameLst>
                                      </p:cBhvr>
                                      <p:to>
                                        <p:strVal val="visible"/>
                                      </p:to>
                                    </p:set>
                                    <p:animEffect transition="in" filter="fade">
                                      <p:cBhvr>
                                        <p:cTn id="155" dur="1000"/>
                                        <p:tgtEl>
                                          <p:spTgt spid="142"/>
                                        </p:tgtEl>
                                      </p:cBhvr>
                                    </p:animEffect>
                                    <p:anim calcmode="lin" valueType="num">
                                      <p:cBhvr>
                                        <p:cTn id="156" dur="1000" fill="hold"/>
                                        <p:tgtEl>
                                          <p:spTgt spid="142"/>
                                        </p:tgtEl>
                                        <p:attrNameLst>
                                          <p:attrName>ppt_x</p:attrName>
                                        </p:attrNameLst>
                                      </p:cBhvr>
                                      <p:tavLst>
                                        <p:tav tm="0">
                                          <p:val>
                                            <p:strVal val="#ppt_x"/>
                                          </p:val>
                                        </p:tav>
                                        <p:tav tm="100000">
                                          <p:val>
                                            <p:strVal val="#ppt_x"/>
                                          </p:val>
                                        </p:tav>
                                      </p:tavLst>
                                    </p:anim>
                                    <p:anim calcmode="lin" valueType="num">
                                      <p:cBhvr>
                                        <p:cTn id="157" dur="1000" fill="hold"/>
                                        <p:tgtEl>
                                          <p:spTgt spid="142"/>
                                        </p:tgtEl>
                                        <p:attrNameLst>
                                          <p:attrName>ppt_y</p:attrName>
                                        </p:attrNameLst>
                                      </p:cBhvr>
                                      <p:tavLst>
                                        <p:tav tm="0">
                                          <p:val>
                                            <p:strVal val="#ppt_y+.1"/>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42" presetClass="entr" presetSubtype="0" fill="hold" grpId="0" nodeType="clickEffect">
                                  <p:stCondLst>
                                    <p:cond delay="0"/>
                                  </p:stCondLst>
                                  <p:childTnLst>
                                    <p:set>
                                      <p:cBhvr>
                                        <p:cTn id="161" dur="1" fill="hold">
                                          <p:stCondLst>
                                            <p:cond delay="0"/>
                                          </p:stCondLst>
                                        </p:cTn>
                                        <p:tgtEl>
                                          <p:spTgt spid="144"/>
                                        </p:tgtEl>
                                        <p:attrNameLst>
                                          <p:attrName>style.visibility</p:attrName>
                                        </p:attrNameLst>
                                      </p:cBhvr>
                                      <p:to>
                                        <p:strVal val="visible"/>
                                      </p:to>
                                    </p:set>
                                    <p:animEffect transition="in" filter="fade">
                                      <p:cBhvr>
                                        <p:cTn id="162" dur="1000"/>
                                        <p:tgtEl>
                                          <p:spTgt spid="144"/>
                                        </p:tgtEl>
                                      </p:cBhvr>
                                    </p:animEffect>
                                    <p:anim calcmode="lin" valueType="num">
                                      <p:cBhvr>
                                        <p:cTn id="163" dur="1000" fill="hold"/>
                                        <p:tgtEl>
                                          <p:spTgt spid="144"/>
                                        </p:tgtEl>
                                        <p:attrNameLst>
                                          <p:attrName>ppt_x</p:attrName>
                                        </p:attrNameLst>
                                      </p:cBhvr>
                                      <p:tavLst>
                                        <p:tav tm="0">
                                          <p:val>
                                            <p:strVal val="#ppt_x"/>
                                          </p:val>
                                        </p:tav>
                                        <p:tav tm="100000">
                                          <p:val>
                                            <p:strVal val="#ppt_x"/>
                                          </p:val>
                                        </p:tav>
                                      </p:tavLst>
                                    </p:anim>
                                    <p:anim calcmode="lin" valueType="num">
                                      <p:cBhvr>
                                        <p:cTn id="164"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grpId="0" nodeType="clickEffect">
                                  <p:stCondLst>
                                    <p:cond delay="0"/>
                                  </p:stCondLst>
                                  <p:childTnLst>
                                    <p:set>
                                      <p:cBhvr>
                                        <p:cTn id="168" dur="1" fill="hold">
                                          <p:stCondLst>
                                            <p:cond delay="0"/>
                                          </p:stCondLst>
                                        </p:cTn>
                                        <p:tgtEl>
                                          <p:spTgt spid="145"/>
                                        </p:tgtEl>
                                        <p:attrNameLst>
                                          <p:attrName>style.visibility</p:attrName>
                                        </p:attrNameLst>
                                      </p:cBhvr>
                                      <p:to>
                                        <p:strVal val="visible"/>
                                      </p:to>
                                    </p:set>
                                    <p:animEffect transition="in" filter="fade">
                                      <p:cBhvr>
                                        <p:cTn id="169" dur="1000"/>
                                        <p:tgtEl>
                                          <p:spTgt spid="145"/>
                                        </p:tgtEl>
                                      </p:cBhvr>
                                    </p:animEffect>
                                    <p:anim calcmode="lin" valueType="num">
                                      <p:cBhvr>
                                        <p:cTn id="170" dur="1000" fill="hold"/>
                                        <p:tgtEl>
                                          <p:spTgt spid="145"/>
                                        </p:tgtEl>
                                        <p:attrNameLst>
                                          <p:attrName>ppt_x</p:attrName>
                                        </p:attrNameLst>
                                      </p:cBhvr>
                                      <p:tavLst>
                                        <p:tav tm="0">
                                          <p:val>
                                            <p:strVal val="#ppt_x"/>
                                          </p:val>
                                        </p:tav>
                                        <p:tav tm="100000">
                                          <p:val>
                                            <p:strVal val="#ppt_x"/>
                                          </p:val>
                                        </p:tav>
                                      </p:tavLst>
                                    </p:anim>
                                    <p:anim calcmode="lin" valueType="num">
                                      <p:cBhvr>
                                        <p:cTn id="171" dur="1000" fill="hold"/>
                                        <p:tgtEl>
                                          <p:spTgt spid="145"/>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grpId="0" nodeType="clickEffect">
                                  <p:stCondLst>
                                    <p:cond delay="0"/>
                                  </p:stCondLst>
                                  <p:childTnLst>
                                    <p:set>
                                      <p:cBhvr>
                                        <p:cTn id="175" dur="1" fill="hold">
                                          <p:stCondLst>
                                            <p:cond delay="0"/>
                                          </p:stCondLst>
                                        </p:cTn>
                                        <p:tgtEl>
                                          <p:spTgt spid="146"/>
                                        </p:tgtEl>
                                        <p:attrNameLst>
                                          <p:attrName>style.visibility</p:attrName>
                                        </p:attrNameLst>
                                      </p:cBhvr>
                                      <p:to>
                                        <p:strVal val="visible"/>
                                      </p:to>
                                    </p:set>
                                    <p:animEffect transition="in" filter="fade">
                                      <p:cBhvr>
                                        <p:cTn id="176" dur="1000"/>
                                        <p:tgtEl>
                                          <p:spTgt spid="146"/>
                                        </p:tgtEl>
                                      </p:cBhvr>
                                    </p:animEffect>
                                    <p:anim calcmode="lin" valueType="num">
                                      <p:cBhvr>
                                        <p:cTn id="177" dur="1000" fill="hold"/>
                                        <p:tgtEl>
                                          <p:spTgt spid="146"/>
                                        </p:tgtEl>
                                        <p:attrNameLst>
                                          <p:attrName>ppt_x</p:attrName>
                                        </p:attrNameLst>
                                      </p:cBhvr>
                                      <p:tavLst>
                                        <p:tav tm="0">
                                          <p:val>
                                            <p:strVal val="#ppt_x"/>
                                          </p:val>
                                        </p:tav>
                                        <p:tav tm="100000">
                                          <p:val>
                                            <p:strVal val="#ppt_x"/>
                                          </p:val>
                                        </p:tav>
                                      </p:tavLst>
                                    </p:anim>
                                    <p:anim calcmode="lin" valueType="num">
                                      <p:cBhvr>
                                        <p:cTn id="178"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grpId="0" nodeType="clickEffect">
                                  <p:stCondLst>
                                    <p:cond delay="0"/>
                                  </p:stCondLst>
                                  <p:childTnLst>
                                    <p:set>
                                      <p:cBhvr>
                                        <p:cTn id="182" dur="1" fill="hold">
                                          <p:stCondLst>
                                            <p:cond delay="0"/>
                                          </p:stCondLst>
                                        </p:cTn>
                                        <p:tgtEl>
                                          <p:spTgt spid="150"/>
                                        </p:tgtEl>
                                        <p:attrNameLst>
                                          <p:attrName>style.visibility</p:attrName>
                                        </p:attrNameLst>
                                      </p:cBhvr>
                                      <p:to>
                                        <p:strVal val="visible"/>
                                      </p:to>
                                    </p:set>
                                    <p:animEffect transition="in" filter="fade">
                                      <p:cBhvr>
                                        <p:cTn id="183" dur="1000"/>
                                        <p:tgtEl>
                                          <p:spTgt spid="150"/>
                                        </p:tgtEl>
                                      </p:cBhvr>
                                    </p:animEffect>
                                    <p:anim calcmode="lin" valueType="num">
                                      <p:cBhvr>
                                        <p:cTn id="184" dur="1000" fill="hold"/>
                                        <p:tgtEl>
                                          <p:spTgt spid="150"/>
                                        </p:tgtEl>
                                        <p:attrNameLst>
                                          <p:attrName>ppt_x</p:attrName>
                                        </p:attrNameLst>
                                      </p:cBhvr>
                                      <p:tavLst>
                                        <p:tav tm="0">
                                          <p:val>
                                            <p:strVal val="#ppt_x"/>
                                          </p:val>
                                        </p:tav>
                                        <p:tav tm="100000">
                                          <p:val>
                                            <p:strVal val="#ppt_x"/>
                                          </p:val>
                                        </p:tav>
                                      </p:tavLst>
                                    </p:anim>
                                    <p:anim calcmode="lin" valueType="num">
                                      <p:cBhvr>
                                        <p:cTn id="185"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42" presetClass="entr" presetSubtype="0" fill="hold" grpId="0" nodeType="clickEffect">
                                  <p:stCondLst>
                                    <p:cond delay="0"/>
                                  </p:stCondLst>
                                  <p:childTnLst>
                                    <p:set>
                                      <p:cBhvr>
                                        <p:cTn id="189" dur="1" fill="hold">
                                          <p:stCondLst>
                                            <p:cond delay="0"/>
                                          </p:stCondLst>
                                        </p:cTn>
                                        <p:tgtEl>
                                          <p:spTgt spid="152"/>
                                        </p:tgtEl>
                                        <p:attrNameLst>
                                          <p:attrName>style.visibility</p:attrName>
                                        </p:attrNameLst>
                                      </p:cBhvr>
                                      <p:to>
                                        <p:strVal val="visible"/>
                                      </p:to>
                                    </p:set>
                                    <p:animEffect transition="in" filter="fade">
                                      <p:cBhvr>
                                        <p:cTn id="190" dur="1000"/>
                                        <p:tgtEl>
                                          <p:spTgt spid="152"/>
                                        </p:tgtEl>
                                      </p:cBhvr>
                                    </p:animEffect>
                                    <p:anim calcmode="lin" valueType="num">
                                      <p:cBhvr>
                                        <p:cTn id="191" dur="1000" fill="hold"/>
                                        <p:tgtEl>
                                          <p:spTgt spid="152"/>
                                        </p:tgtEl>
                                        <p:attrNameLst>
                                          <p:attrName>ppt_x</p:attrName>
                                        </p:attrNameLst>
                                      </p:cBhvr>
                                      <p:tavLst>
                                        <p:tav tm="0">
                                          <p:val>
                                            <p:strVal val="#ppt_x"/>
                                          </p:val>
                                        </p:tav>
                                        <p:tav tm="100000">
                                          <p:val>
                                            <p:strVal val="#ppt_x"/>
                                          </p:val>
                                        </p:tav>
                                      </p:tavLst>
                                    </p:anim>
                                    <p:anim calcmode="lin" valueType="num">
                                      <p:cBhvr>
                                        <p:cTn id="192" dur="1000" fill="hold"/>
                                        <p:tgtEl>
                                          <p:spTgt spid="152"/>
                                        </p:tgtEl>
                                        <p:attrNameLst>
                                          <p:attrName>ppt_y</p:attrName>
                                        </p:attrNameLst>
                                      </p:cBhvr>
                                      <p:tavLst>
                                        <p:tav tm="0">
                                          <p:val>
                                            <p:strVal val="#ppt_y+.1"/>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42" presetClass="entr" presetSubtype="0" fill="hold" grpId="0" nodeType="clickEffect">
                                  <p:stCondLst>
                                    <p:cond delay="0"/>
                                  </p:stCondLst>
                                  <p:childTnLst>
                                    <p:set>
                                      <p:cBhvr>
                                        <p:cTn id="196" dur="1" fill="hold">
                                          <p:stCondLst>
                                            <p:cond delay="0"/>
                                          </p:stCondLst>
                                        </p:cTn>
                                        <p:tgtEl>
                                          <p:spTgt spid="153"/>
                                        </p:tgtEl>
                                        <p:attrNameLst>
                                          <p:attrName>style.visibility</p:attrName>
                                        </p:attrNameLst>
                                      </p:cBhvr>
                                      <p:to>
                                        <p:strVal val="visible"/>
                                      </p:to>
                                    </p:set>
                                    <p:animEffect transition="in" filter="fade">
                                      <p:cBhvr>
                                        <p:cTn id="197" dur="1000"/>
                                        <p:tgtEl>
                                          <p:spTgt spid="153"/>
                                        </p:tgtEl>
                                      </p:cBhvr>
                                    </p:animEffect>
                                    <p:anim calcmode="lin" valueType="num">
                                      <p:cBhvr>
                                        <p:cTn id="198" dur="1000" fill="hold"/>
                                        <p:tgtEl>
                                          <p:spTgt spid="153"/>
                                        </p:tgtEl>
                                        <p:attrNameLst>
                                          <p:attrName>ppt_x</p:attrName>
                                        </p:attrNameLst>
                                      </p:cBhvr>
                                      <p:tavLst>
                                        <p:tav tm="0">
                                          <p:val>
                                            <p:strVal val="#ppt_x"/>
                                          </p:val>
                                        </p:tav>
                                        <p:tav tm="100000">
                                          <p:val>
                                            <p:strVal val="#ppt_x"/>
                                          </p:val>
                                        </p:tav>
                                      </p:tavLst>
                                    </p:anim>
                                    <p:anim calcmode="lin" valueType="num">
                                      <p:cBhvr>
                                        <p:cTn id="199" dur="1000" fill="hold"/>
                                        <p:tgtEl>
                                          <p:spTgt spid="153"/>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42" presetClass="entr" presetSubtype="0" fill="hold" grpId="0" nodeType="clickEffect">
                                  <p:stCondLst>
                                    <p:cond delay="0"/>
                                  </p:stCondLst>
                                  <p:childTnLst>
                                    <p:set>
                                      <p:cBhvr>
                                        <p:cTn id="203" dur="1" fill="hold">
                                          <p:stCondLst>
                                            <p:cond delay="0"/>
                                          </p:stCondLst>
                                        </p:cTn>
                                        <p:tgtEl>
                                          <p:spTgt spid="154"/>
                                        </p:tgtEl>
                                        <p:attrNameLst>
                                          <p:attrName>style.visibility</p:attrName>
                                        </p:attrNameLst>
                                      </p:cBhvr>
                                      <p:to>
                                        <p:strVal val="visible"/>
                                      </p:to>
                                    </p:set>
                                    <p:animEffect transition="in" filter="fade">
                                      <p:cBhvr>
                                        <p:cTn id="204" dur="1000"/>
                                        <p:tgtEl>
                                          <p:spTgt spid="154"/>
                                        </p:tgtEl>
                                      </p:cBhvr>
                                    </p:animEffect>
                                    <p:anim calcmode="lin" valueType="num">
                                      <p:cBhvr>
                                        <p:cTn id="205" dur="1000" fill="hold"/>
                                        <p:tgtEl>
                                          <p:spTgt spid="154"/>
                                        </p:tgtEl>
                                        <p:attrNameLst>
                                          <p:attrName>ppt_x</p:attrName>
                                        </p:attrNameLst>
                                      </p:cBhvr>
                                      <p:tavLst>
                                        <p:tav tm="0">
                                          <p:val>
                                            <p:strVal val="#ppt_x"/>
                                          </p:val>
                                        </p:tav>
                                        <p:tav tm="100000">
                                          <p:val>
                                            <p:strVal val="#ppt_x"/>
                                          </p:val>
                                        </p:tav>
                                      </p:tavLst>
                                    </p:anim>
                                    <p:anim calcmode="lin" valueType="num">
                                      <p:cBhvr>
                                        <p:cTn id="206" dur="1000" fill="hold"/>
                                        <p:tgtEl>
                                          <p:spTgt spid="154"/>
                                        </p:tgtEl>
                                        <p:attrNameLst>
                                          <p:attrName>ppt_y</p:attrName>
                                        </p:attrNameLst>
                                      </p:cBhvr>
                                      <p:tavLst>
                                        <p:tav tm="0">
                                          <p:val>
                                            <p:strVal val="#ppt_y+.1"/>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42" presetClass="entr" presetSubtype="0" fill="hold" grpId="0" nodeType="clickEffect">
                                  <p:stCondLst>
                                    <p:cond delay="0"/>
                                  </p:stCondLst>
                                  <p:childTnLst>
                                    <p:set>
                                      <p:cBhvr>
                                        <p:cTn id="210" dur="1" fill="hold">
                                          <p:stCondLst>
                                            <p:cond delay="0"/>
                                          </p:stCondLst>
                                        </p:cTn>
                                        <p:tgtEl>
                                          <p:spTgt spid="155"/>
                                        </p:tgtEl>
                                        <p:attrNameLst>
                                          <p:attrName>style.visibility</p:attrName>
                                        </p:attrNameLst>
                                      </p:cBhvr>
                                      <p:to>
                                        <p:strVal val="visible"/>
                                      </p:to>
                                    </p:set>
                                    <p:animEffect transition="in" filter="fade">
                                      <p:cBhvr>
                                        <p:cTn id="211" dur="1000"/>
                                        <p:tgtEl>
                                          <p:spTgt spid="155"/>
                                        </p:tgtEl>
                                      </p:cBhvr>
                                    </p:animEffect>
                                    <p:anim calcmode="lin" valueType="num">
                                      <p:cBhvr>
                                        <p:cTn id="212" dur="1000" fill="hold"/>
                                        <p:tgtEl>
                                          <p:spTgt spid="155"/>
                                        </p:tgtEl>
                                        <p:attrNameLst>
                                          <p:attrName>ppt_x</p:attrName>
                                        </p:attrNameLst>
                                      </p:cBhvr>
                                      <p:tavLst>
                                        <p:tav tm="0">
                                          <p:val>
                                            <p:strVal val="#ppt_x"/>
                                          </p:val>
                                        </p:tav>
                                        <p:tav tm="100000">
                                          <p:val>
                                            <p:strVal val="#ppt_x"/>
                                          </p:val>
                                        </p:tav>
                                      </p:tavLst>
                                    </p:anim>
                                    <p:anim calcmode="lin" valueType="num">
                                      <p:cBhvr>
                                        <p:cTn id="213" dur="1000" fill="hold"/>
                                        <p:tgtEl>
                                          <p:spTgt spid="155"/>
                                        </p:tgtEl>
                                        <p:attrNameLst>
                                          <p:attrName>ppt_y</p:attrName>
                                        </p:attrNameLst>
                                      </p:cBhvr>
                                      <p:tavLst>
                                        <p:tav tm="0">
                                          <p:val>
                                            <p:strVal val="#ppt_y+.1"/>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42" presetClass="entr" presetSubtype="0" fill="hold" grpId="0" nodeType="clickEffect">
                                  <p:stCondLst>
                                    <p:cond delay="0"/>
                                  </p:stCondLst>
                                  <p:childTnLst>
                                    <p:set>
                                      <p:cBhvr>
                                        <p:cTn id="217" dur="1" fill="hold">
                                          <p:stCondLst>
                                            <p:cond delay="0"/>
                                          </p:stCondLst>
                                        </p:cTn>
                                        <p:tgtEl>
                                          <p:spTgt spid="156"/>
                                        </p:tgtEl>
                                        <p:attrNameLst>
                                          <p:attrName>style.visibility</p:attrName>
                                        </p:attrNameLst>
                                      </p:cBhvr>
                                      <p:to>
                                        <p:strVal val="visible"/>
                                      </p:to>
                                    </p:set>
                                    <p:animEffect transition="in" filter="fade">
                                      <p:cBhvr>
                                        <p:cTn id="218" dur="1000"/>
                                        <p:tgtEl>
                                          <p:spTgt spid="156"/>
                                        </p:tgtEl>
                                      </p:cBhvr>
                                    </p:animEffect>
                                    <p:anim calcmode="lin" valueType="num">
                                      <p:cBhvr>
                                        <p:cTn id="219" dur="1000" fill="hold"/>
                                        <p:tgtEl>
                                          <p:spTgt spid="156"/>
                                        </p:tgtEl>
                                        <p:attrNameLst>
                                          <p:attrName>ppt_x</p:attrName>
                                        </p:attrNameLst>
                                      </p:cBhvr>
                                      <p:tavLst>
                                        <p:tav tm="0">
                                          <p:val>
                                            <p:strVal val="#ppt_x"/>
                                          </p:val>
                                        </p:tav>
                                        <p:tav tm="100000">
                                          <p:val>
                                            <p:strVal val="#ppt_x"/>
                                          </p:val>
                                        </p:tav>
                                      </p:tavLst>
                                    </p:anim>
                                    <p:anim calcmode="lin" valueType="num">
                                      <p:cBhvr>
                                        <p:cTn id="220" dur="10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42" presetClass="entr" presetSubtype="0" fill="hold" grpId="0" nodeType="clickEffect">
                                  <p:stCondLst>
                                    <p:cond delay="0"/>
                                  </p:stCondLst>
                                  <p:childTnLst>
                                    <p:set>
                                      <p:cBhvr>
                                        <p:cTn id="224" dur="1" fill="hold">
                                          <p:stCondLst>
                                            <p:cond delay="0"/>
                                          </p:stCondLst>
                                        </p:cTn>
                                        <p:tgtEl>
                                          <p:spTgt spid="157"/>
                                        </p:tgtEl>
                                        <p:attrNameLst>
                                          <p:attrName>style.visibility</p:attrName>
                                        </p:attrNameLst>
                                      </p:cBhvr>
                                      <p:to>
                                        <p:strVal val="visible"/>
                                      </p:to>
                                    </p:set>
                                    <p:animEffect transition="in" filter="fade">
                                      <p:cBhvr>
                                        <p:cTn id="225" dur="1000"/>
                                        <p:tgtEl>
                                          <p:spTgt spid="157"/>
                                        </p:tgtEl>
                                      </p:cBhvr>
                                    </p:animEffect>
                                    <p:anim calcmode="lin" valueType="num">
                                      <p:cBhvr>
                                        <p:cTn id="226" dur="1000" fill="hold"/>
                                        <p:tgtEl>
                                          <p:spTgt spid="157"/>
                                        </p:tgtEl>
                                        <p:attrNameLst>
                                          <p:attrName>ppt_x</p:attrName>
                                        </p:attrNameLst>
                                      </p:cBhvr>
                                      <p:tavLst>
                                        <p:tav tm="0">
                                          <p:val>
                                            <p:strVal val="#ppt_x"/>
                                          </p:val>
                                        </p:tav>
                                        <p:tav tm="100000">
                                          <p:val>
                                            <p:strVal val="#ppt_x"/>
                                          </p:val>
                                        </p:tav>
                                      </p:tavLst>
                                    </p:anim>
                                    <p:anim calcmode="lin" valueType="num">
                                      <p:cBhvr>
                                        <p:cTn id="227" dur="1000" fill="hold"/>
                                        <p:tgtEl>
                                          <p:spTgt spid="157"/>
                                        </p:tgtEl>
                                        <p:attrNameLst>
                                          <p:attrName>ppt_y</p:attrName>
                                        </p:attrNameLst>
                                      </p:cBhvr>
                                      <p:tavLst>
                                        <p:tav tm="0">
                                          <p:val>
                                            <p:strVal val="#ppt_y+.1"/>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42" presetClass="entr" presetSubtype="0" fill="hold" grpId="0" nodeType="clickEffect">
                                  <p:stCondLst>
                                    <p:cond delay="0"/>
                                  </p:stCondLst>
                                  <p:childTnLst>
                                    <p:set>
                                      <p:cBhvr>
                                        <p:cTn id="231" dur="1" fill="hold">
                                          <p:stCondLst>
                                            <p:cond delay="0"/>
                                          </p:stCondLst>
                                        </p:cTn>
                                        <p:tgtEl>
                                          <p:spTgt spid="158"/>
                                        </p:tgtEl>
                                        <p:attrNameLst>
                                          <p:attrName>style.visibility</p:attrName>
                                        </p:attrNameLst>
                                      </p:cBhvr>
                                      <p:to>
                                        <p:strVal val="visible"/>
                                      </p:to>
                                    </p:set>
                                    <p:animEffect transition="in" filter="fade">
                                      <p:cBhvr>
                                        <p:cTn id="232" dur="1000"/>
                                        <p:tgtEl>
                                          <p:spTgt spid="158"/>
                                        </p:tgtEl>
                                      </p:cBhvr>
                                    </p:animEffect>
                                    <p:anim calcmode="lin" valueType="num">
                                      <p:cBhvr>
                                        <p:cTn id="233" dur="1000" fill="hold"/>
                                        <p:tgtEl>
                                          <p:spTgt spid="158"/>
                                        </p:tgtEl>
                                        <p:attrNameLst>
                                          <p:attrName>ppt_x</p:attrName>
                                        </p:attrNameLst>
                                      </p:cBhvr>
                                      <p:tavLst>
                                        <p:tav tm="0">
                                          <p:val>
                                            <p:strVal val="#ppt_x"/>
                                          </p:val>
                                        </p:tav>
                                        <p:tav tm="100000">
                                          <p:val>
                                            <p:strVal val="#ppt_x"/>
                                          </p:val>
                                        </p:tav>
                                      </p:tavLst>
                                    </p:anim>
                                    <p:anim calcmode="lin" valueType="num">
                                      <p:cBhvr>
                                        <p:cTn id="234" dur="1000" fill="hold"/>
                                        <p:tgtEl>
                                          <p:spTgt spid="158"/>
                                        </p:tgtEl>
                                        <p:attrNameLst>
                                          <p:attrName>ppt_y</p:attrName>
                                        </p:attrNameLst>
                                      </p:cBhvr>
                                      <p:tavLst>
                                        <p:tav tm="0">
                                          <p:val>
                                            <p:strVal val="#ppt_y+.1"/>
                                          </p:val>
                                        </p:tav>
                                        <p:tav tm="100000">
                                          <p:val>
                                            <p:strVal val="#ppt_y"/>
                                          </p:val>
                                        </p:tav>
                                      </p:tavLst>
                                    </p:anim>
                                  </p:childTnLst>
                                </p:cTn>
                              </p:par>
                            </p:childTnLst>
                          </p:cTn>
                        </p:par>
                      </p:childTnLst>
                    </p:cTn>
                  </p:par>
                  <p:par>
                    <p:cTn id="235" fill="hold">
                      <p:stCondLst>
                        <p:cond delay="indefinite"/>
                      </p:stCondLst>
                      <p:childTnLst>
                        <p:par>
                          <p:cTn id="236" fill="hold">
                            <p:stCondLst>
                              <p:cond delay="0"/>
                            </p:stCondLst>
                            <p:childTnLst>
                              <p:par>
                                <p:cTn id="237" presetID="42" presetClass="entr" presetSubtype="0" fill="hold" grpId="0" nodeType="clickEffect">
                                  <p:stCondLst>
                                    <p:cond delay="0"/>
                                  </p:stCondLst>
                                  <p:childTnLst>
                                    <p:set>
                                      <p:cBhvr>
                                        <p:cTn id="238" dur="1" fill="hold">
                                          <p:stCondLst>
                                            <p:cond delay="0"/>
                                          </p:stCondLst>
                                        </p:cTn>
                                        <p:tgtEl>
                                          <p:spTgt spid="159"/>
                                        </p:tgtEl>
                                        <p:attrNameLst>
                                          <p:attrName>style.visibility</p:attrName>
                                        </p:attrNameLst>
                                      </p:cBhvr>
                                      <p:to>
                                        <p:strVal val="visible"/>
                                      </p:to>
                                    </p:set>
                                    <p:animEffect transition="in" filter="fade">
                                      <p:cBhvr>
                                        <p:cTn id="239" dur="1000"/>
                                        <p:tgtEl>
                                          <p:spTgt spid="159"/>
                                        </p:tgtEl>
                                      </p:cBhvr>
                                    </p:animEffect>
                                    <p:anim calcmode="lin" valueType="num">
                                      <p:cBhvr>
                                        <p:cTn id="240" dur="1000" fill="hold"/>
                                        <p:tgtEl>
                                          <p:spTgt spid="159"/>
                                        </p:tgtEl>
                                        <p:attrNameLst>
                                          <p:attrName>ppt_x</p:attrName>
                                        </p:attrNameLst>
                                      </p:cBhvr>
                                      <p:tavLst>
                                        <p:tav tm="0">
                                          <p:val>
                                            <p:strVal val="#ppt_x"/>
                                          </p:val>
                                        </p:tav>
                                        <p:tav tm="100000">
                                          <p:val>
                                            <p:strVal val="#ppt_x"/>
                                          </p:val>
                                        </p:tav>
                                      </p:tavLst>
                                    </p:anim>
                                    <p:anim calcmode="lin" valueType="num">
                                      <p:cBhvr>
                                        <p:cTn id="241" dur="1000" fill="hold"/>
                                        <p:tgtEl>
                                          <p:spTgt spid="159"/>
                                        </p:tgtEl>
                                        <p:attrNameLst>
                                          <p:attrName>ppt_y</p:attrName>
                                        </p:attrNameLst>
                                      </p:cBhvr>
                                      <p:tavLst>
                                        <p:tav tm="0">
                                          <p:val>
                                            <p:strVal val="#ppt_y+.1"/>
                                          </p:val>
                                        </p:tav>
                                        <p:tav tm="100000">
                                          <p:val>
                                            <p:strVal val="#ppt_y"/>
                                          </p:val>
                                        </p:tav>
                                      </p:tavLst>
                                    </p:anim>
                                  </p:childTnLst>
                                </p:cTn>
                              </p:par>
                            </p:childTnLst>
                          </p:cTn>
                        </p:par>
                      </p:childTnLst>
                    </p:cTn>
                  </p:par>
                  <p:par>
                    <p:cTn id="242" fill="hold">
                      <p:stCondLst>
                        <p:cond delay="indefinite"/>
                      </p:stCondLst>
                      <p:childTnLst>
                        <p:par>
                          <p:cTn id="243" fill="hold">
                            <p:stCondLst>
                              <p:cond delay="0"/>
                            </p:stCondLst>
                            <p:childTnLst>
                              <p:par>
                                <p:cTn id="244" presetID="42" presetClass="entr" presetSubtype="0" fill="hold" grpId="0" nodeType="clickEffect">
                                  <p:stCondLst>
                                    <p:cond delay="0"/>
                                  </p:stCondLst>
                                  <p:childTnLst>
                                    <p:set>
                                      <p:cBhvr>
                                        <p:cTn id="245" dur="1" fill="hold">
                                          <p:stCondLst>
                                            <p:cond delay="0"/>
                                          </p:stCondLst>
                                        </p:cTn>
                                        <p:tgtEl>
                                          <p:spTgt spid="160"/>
                                        </p:tgtEl>
                                        <p:attrNameLst>
                                          <p:attrName>style.visibility</p:attrName>
                                        </p:attrNameLst>
                                      </p:cBhvr>
                                      <p:to>
                                        <p:strVal val="visible"/>
                                      </p:to>
                                    </p:set>
                                    <p:animEffect transition="in" filter="fade">
                                      <p:cBhvr>
                                        <p:cTn id="246" dur="1000"/>
                                        <p:tgtEl>
                                          <p:spTgt spid="160"/>
                                        </p:tgtEl>
                                      </p:cBhvr>
                                    </p:animEffect>
                                    <p:anim calcmode="lin" valueType="num">
                                      <p:cBhvr>
                                        <p:cTn id="247" dur="1000" fill="hold"/>
                                        <p:tgtEl>
                                          <p:spTgt spid="160"/>
                                        </p:tgtEl>
                                        <p:attrNameLst>
                                          <p:attrName>ppt_x</p:attrName>
                                        </p:attrNameLst>
                                      </p:cBhvr>
                                      <p:tavLst>
                                        <p:tav tm="0">
                                          <p:val>
                                            <p:strVal val="#ppt_x"/>
                                          </p:val>
                                        </p:tav>
                                        <p:tav tm="100000">
                                          <p:val>
                                            <p:strVal val="#ppt_x"/>
                                          </p:val>
                                        </p:tav>
                                      </p:tavLst>
                                    </p:anim>
                                    <p:anim calcmode="lin" valueType="num">
                                      <p:cBhvr>
                                        <p:cTn id="248" dur="1000" fill="hold"/>
                                        <p:tgtEl>
                                          <p:spTgt spid="160"/>
                                        </p:tgtEl>
                                        <p:attrNameLst>
                                          <p:attrName>ppt_y</p:attrName>
                                        </p:attrNameLst>
                                      </p:cBhvr>
                                      <p:tavLst>
                                        <p:tav tm="0">
                                          <p:val>
                                            <p:strVal val="#ppt_y+.1"/>
                                          </p:val>
                                        </p:tav>
                                        <p:tav tm="100000">
                                          <p:val>
                                            <p:strVal val="#ppt_y"/>
                                          </p:val>
                                        </p:tav>
                                      </p:tavLst>
                                    </p:anim>
                                  </p:childTnLst>
                                </p:cTn>
                              </p:par>
                            </p:childTnLst>
                          </p:cTn>
                        </p:par>
                      </p:childTnLst>
                    </p:cTn>
                  </p:par>
                  <p:par>
                    <p:cTn id="249" fill="hold">
                      <p:stCondLst>
                        <p:cond delay="indefinite"/>
                      </p:stCondLst>
                      <p:childTnLst>
                        <p:par>
                          <p:cTn id="250" fill="hold">
                            <p:stCondLst>
                              <p:cond delay="0"/>
                            </p:stCondLst>
                            <p:childTnLst>
                              <p:par>
                                <p:cTn id="251" presetID="42" presetClass="entr" presetSubtype="0" fill="hold" grpId="0" nodeType="clickEffect">
                                  <p:stCondLst>
                                    <p:cond delay="0"/>
                                  </p:stCondLst>
                                  <p:childTnLst>
                                    <p:set>
                                      <p:cBhvr>
                                        <p:cTn id="252" dur="1" fill="hold">
                                          <p:stCondLst>
                                            <p:cond delay="0"/>
                                          </p:stCondLst>
                                        </p:cTn>
                                        <p:tgtEl>
                                          <p:spTgt spid="161"/>
                                        </p:tgtEl>
                                        <p:attrNameLst>
                                          <p:attrName>style.visibility</p:attrName>
                                        </p:attrNameLst>
                                      </p:cBhvr>
                                      <p:to>
                                        <p:strVal val="visible"/>
                                      </p:to>
                                    </p:set>
                                    <p:animEffect transition="in" filter="fade">
                                      <p:cBhvr>
                                        <p:cTn id="253" dur="1000"/>
                                        <p:tgtEl>
                                          <p:spTgt spid="161"/>
                                        </p:tgtEl>
                                      </p:cBhvr>
                                    </p:animEffect>
                                    <p:anim calcmode="lin" valueType="num">
                                      <p:cBhvr>
                                        <p:cTn id="254" dur="1000" fill="hold"/>
                                        <p:tgtEl>
                                          <p:spTgt spid="161"/>
                                        </p:tgtEl>
                                        <p:attrNameLst>
                                          <p:attrName>ppt_x</p:attrName>
                                        </p:attrNameLst>
                                      </p:cBhvr>
                                      <p:tavLst>
                                        <p:tav tm="0">
                                          <p:val>
                                            <p:strVal val="#ppt_x"/>
                                          </p:val>
                                        </p:tav>
                                        <p:tav tm="100000">
                                          <p:val>
                                            <p:strVal val="#ppt_x"/>
                                          </p:val>
                                        </p:tav>
                                      </p:tavLst>
                                    </p:anim>
                                    <p:anim calcmode="lin" valueType="num">
                                      <p:cBhvr>
                                        <p:cTn id="255" dur="1000" fill="hold"/>
                                        <p:tgtEl>
                                          <p:spTgt spid="161"/>
                                        </p:tgtEl>
                                        <p:attrNameLst>
                                          <p:attrName>ppt_y</p:attrName>
                                        </p:attrNameLst>
                                      </p:cBhvr>
                                      <p:tavLst>
                                        <p:tav tm="0">
                                          <p:val>
                                            <p:strVal val="#ppt_y+.1"/>
                                          </p:val>
                                        </p:tav>
                                        <p:tav tm="100000">
                                          <p:val>
                                            <p:strVal val="#ppt_y"/>
                                          </p:val>
                                        </p:tav>
                                      </p:tavLst>
                                    </p:anim>
                                  </p:childTnLst>
                                </p:cTn>
                              </p:par>
                            </p:childTnLst>
                          </p:cTn>
                        </p:par>
                      </p:childTnLst>
                    </p:cTn>
                  </p:par>
                  <p:par>
                    <p:cTn id="256" fill="hold">
                      <p:stCondLst>
                        <p:cond delay="indefinite"/>
                      </p:stCondLst>
                      <p:childTnLst>
                        <p:par>
                          <p:cTn id="257" fill="hold">
                            <p:stCondLst>
                              <p:cond delay="0"/>
                            </p:stCondLst>
                            <p:childTnLst>
                              <p:par>
                                <p:cTn id="258" presetID="42" presetClass="entr" presetSubtype="0" fill="hold" grpId="0" nodeType="clickEffect">
                                  <p:stCondLst>
                                    <p:cond delay="0"/>
                                  </p:stCondLst>
                                  <p:childTnLst>
                                    <p:set>
                                      <p:cBhvr>
                                        <p:cTn id="259" dur="1" fill="hold">
                                          <p:stCondLst>
                                            <p:cond delay="0"/>
                                          </p:stCondLst>
                                        </p:cTn>
                                        <p:tgtEl>
                                          <p:spTgt spid="162"/>
                                        </p:tgtEl>
                                        <p:attrNameLst>
                                          <p:attrName>style.visibility</p:attrName>
                                        </p:attrNameLst>
                                      </p:cBhvr>
                                      <p:to>
                                        <p:strVal val="visible"/>
                                      </p:to>
                                    </p:set>
                                    <p:animEffect transition="in" filter="fade">
                                      <p:cBhvr>
                                        <p:cTn id="260" dur="1000"/>
                                        <p:tgtEl>
                                          <p:spTgt spid="162"/>
                                        </p:tgtEl>
                                      </p:cBhvr>
                                    </p:animEffect>
                                    <p:anim calcmode="lin" valueType="num">
                                      <p:cBhvr>
                                        <p:cTn id="261" dur="1000" fill="hold"/>
                                        <p:tgtEl>
                                          <p:spTgt spid="162"/>
                                        </p:tgtEl>
                                        <p:attrNameLst>
                                          <p:attrName>ppt_x</p:attrName>
                                        </p:attrNameLst>
                                      </p:cBhvr>
                                      <p:tavLst>
                                        <p:tav tm="0">
                                          <p:val>
                                            <p:strVal val="#ppt_x"/>
                                          </p:val>
                                        </p:tav>
                                        <p:tav tm="100000">
                                          <p:val>
                                            <p:strVal val="#ppt_x"/>
                                          </p:val>
                                        </p:tav>
                                      </p:tavLst>
                                    </p:anim>
                                    <p:anim calcmode="lin" valueType="num">
                                      <p:cBhvr>
                                        <p:cTn id="262"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3" grpId="0" animBg="1"/>
      <p:bldP spid="85" grpId="0" animBg="1"/>
      <p:bldP spid="89" grpId="0" animBg="1"/>
      <p:bldP spid="90" grpId="0" animBg="1"/>
      <p:bldP spid="123" grpId="0" animBg="1"/>
      <p:bldP spid="125" grpId="0" animBg="1"/>
      <p:bldP spid="126" grpId="0" animBg="1"/>
      <p:bldP spid="127" grpId="0" animBg="1"/>
      <p:bldP spid="128" grpId="0" animBg="1"/>
      <p:bldP spid="129" grpId="0" animBg="1"/>
      <p:bldP spid="130"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4" grpId="0" animBg="1"/>
      <p:bldP spid="145" grpId="0" animBg="1"/>
      <p:bldP spid="146" grpId="0" animBg="1"/>
      <p:bldP spid="150"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1">
            <a:extLst>
              <a:ext uri="{FF2B5EF4-FFF2-40B4-BE49-F238E27FC236}">
                <a16:creationId xmlns:a16="http://schemas.microsoft.com/office/drawing/2014/main" id="{2FD2E2F5-2BDA-490A-9FEA-1DB79FBDAD93}"/>
              </a:ext>
            </a:extLst>
          </p:cNvPr>
          <p:cNvSpPr txBox="1">
            <a:spLocks noChangeArrowheads="1"/>
          </p:cNvSpPr>
          <p:nvPr/>
        </p:nvSpPr>
        <p:spPr bwMode="auto">
          <a:xfrm>
            <a:off x="3660320" y="1145815"/>
            <a:ext cx="4000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zh-CN" altLang="en-US" sz="3200" b="1" dirty="0">
                <a:solidFill>
                  <a:srgbClr val="002060"/>
                </a:solidFill>
                <a:latin typeface="Times New Roman" panose="02020603050405020304" pitchFamily="18" charset="0"/>
                <a:ea typeface="黑体" panose="02010609060101010101" pitchFamily="49" charset="-122"/>
              </a:rPr>
              <a:t>纲要</a:t>
            </a:r>
          </a:p>
        </p:txBody>
      </p:sp>
      <p:grpSp>
        <p:nvGrpSpPr>
          <p:cNvPr id="6147" name="Group 6">
            <a:extLst>
              <a:ext uri="{FF2B5EF4-FFF2-40B4-BE49-F238E27FC236}">
                <a16:creationId xmlns:a16="http://schemas.microsoft.com/office/drawing/2014/main" id="{F714D697-CE54-4FF6-B92A-93AE8BCA9F7B}"/>
              </a:ext>
            </a:extLst>
          </p:cNvPr>
          <p:cNvGrpSpPr>
            <a:grpSpLocks/>
          </p:cNvGrpSpPr>
          <p:nvPr/>
        </p:nvGrpSpPr>
        <p:grpSpPr bwMode="auto">
          <a:xfrm>
            <a:off x="3355570" y="2255007"/>
            <a:ext cx="6121400" cy="720725"/>
            <a:chOff x="1474" y="1298"/>
            <a:chExt cx="3357" cy="454"/>
          </a:xfrm>
        </p:grpSpPr>
        <p:grpSp>
          <p:nvGrpSpPr>
            <p:cNvPr id="6158" name="Group 19">
              <a:extLst>
                <a:ext uri="{FF2B5EF4-FFF2-40B4-BE49-F238E27FC236}">
                  <a16:creationId xmlns:a16="http://schemas.microsoft.com/office/drawing/2014/main" id="{6ADF1D7B-66C3-4988-B2D5-C4F30FFD7BA3}"/>
                </a:ext>
              </a:extLst>
            </p:cNvPr>
            <p:cNvGrpSpPr>
              <a:grpSpLocks/>
            </p:cNvGrpSpPr>
            <p:nvPr/>
          </p:nvGrpSpPr>
          <p:grpSpPr bwMode="auto">
            <a:xfrm>
              <a:off x="1474" y="1298"/>
              <a:ext cx="3357" cy="454"/>
              <a:chOff x="-747" y="0"/>
              <a:chExt cx="6228583" cy="719137"/>
            </a:xfrm>
          </p:grpSpPr>
          <p:sp>
            <p:nvSpPr>
              <p:cNvPr id="6160" name="AutoShape 3">
                <a:extLst>
                  <a:ext uri="{FF2B5EF4-FFF2-40B4-BE49-F238E27FC236}">
                    <a16:creationId xmlns:a16="http://schemas.microsoft.com/office/drawing/2014/main" id="{F1836C08-F482-489C-8DE6-93EB8EB484D1}"/>
                  </a:ext>
                </a:extLst>
              </p:cNvPr>
              <p:cNvSpPr>
                <a:spLocks noChangeArrowheads="1"/>
              </p:cNvSpPr>
              <p:nvPr/>
            </p:nvSpPr>
            <p:spPr bwMode="auto">
              <a:xfrm>
                <a:off x="869"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6161" name="AutoShape 3">
                <a:extLst>
                  <a:ext uri="{FF2B5EF4-FFF2-40B4-BE49-F238E27FC236}">
                    <a16:creationId xmlns:a16="http://schemas.microsoft.com/office/drawing/2014/main" id="{8B5B7D3C-484E-4D1A-9FC8-4DC0756D2A41}"/>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6159" name="Rectangle 13">
              <a:extLst>
                <a:ext uri="{FF2B5EF4-FFF2-40B4-BE49-F238E27FC236}">
                  <a16:creationId xmlns:a16="http://schemas.microsoft.com/office/drawing/2014/main" id="{5C9B8D7E-C73F-4C0D-BBC5-68BFAFAB4E0A}"/>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002060"/>
                  </a:solidFill>
                  <a:latin typeface="Times New Roman" panose="02020603050405020304" pitchFamily="18" charset="0"/>
                  <a:ea typeface="仿宋" panose="02010609060101010101" pitchFamily="49" charset="-122"/>
                </a:rPr>
                <a:t>一、分支限界的基本思想</a:t>
              </a:r>
            </a:p>
          </p:txBody>
        </p:sp>
      </p:grpSp>
      <p:grpSp>
        <p:nvGrpSpPr>
          <p:cNvPr id="6149" name="Group 6">
            <a:extLst>
              <a:ext uri="{FF2B5EF4-FFF2-40B4-BE49-F238E27FC236}">
                <a16:creationId xmlns:a16="http://schemas.microsoft.com/office/drawing/2014/main" id="{6D8F2933-08BD-4405-8B13-CB9D70B6B985}"/>
              </a:ext>
            </a:extLst>
          </p:cNvPr>
          <p:cNvGrpSpPr>
            <a:grpSpLocks/>
          </p:cNvGrpSpPr>
          <p:nvPr/>
        </p:nvGrpSpPr>
        <p:grpSpPr bwMode="auto">
          <a:xfrm>
            <a:off x="3295395" y="3500724"/>
            <a:ext cx="6121400" cy="720725"/>
            <a:chOff x="1474" y="1298"/>
            <a:chExt cx="3357" cy="454"/>
          </a:xfrm>
        </p:grpSpPr>
        <p:grpSp>
          <p:nvGrpSpPr>
            <p:cNvPr id="6150" name="Group 19">
              <a:extLst>
                <a:ext uri="{FF2B5EF4-FFF2-40B4-BE49-F238E27FC236}">
                  <a16:creationId xmlns:a16="http://schemas.microsoft.com/office/drawing/2014/main" id="{1DA13DF4-C77F-4A45-8A88-84F681FF96E0}"/>
                </a:ext>
              </a:extLst>
            </p:cNvPr>
            <p:cNvGrpSpPr>
              <a:grpSpLocks/>
            </p:cNvGrpSpPr>
            <p:nvPr/>
          </p:nvGrpSpPr>
          <p:grpSpPr bwMode="auto">
            <a:xfrm>
              <a:off x="1474" y="1298"/>
              <a:ext cx="3357" cy="454"/>
              <a:chOff x="-747" y="0"/>
              <a:chExt cx="6228583" cy="719137"/>
            </a:xfrm>
          </p:grpSpPr>
          <p:sp>
            <p:nvSpPr>
              <p:cNvPr id="6152" name="AutoShape 3">
                <a:extLst>
                  <a:ext uri="{FF2B5EF4-FFF2-40B4-BE49-F238E27FC236}">
                    <a16:creationId xmlns:a16="http://schemas.microsoft.com/office/drawing/2014/main" id="{D2640CF7-18AE-408F-8809-583225997501}"/>
                  </a:ext>
                </a:extLst>
              </p:cNvPr>
              <p:cNvSpPr>
                <a:spLocks noChangeArrowheads="1"/>
              </p:cNvSpPr>
              <p:nvPr/>
            </p:nvSpPr>
            <p:spPr bwMode="auto">
              <a:xfrm>
                <a:off x="868"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6153" name="AutoShape 3">
                <a:extLst>
                  <a:ext uri="{FF2B5EF4-FFF2-40B4-BE49-F238E27FC236}">
                    <a16:creationId xmlns:a16="http://schemas.microsoft.com/office/drawing/2014/main" id="{2E19FF45-D5C2-491C-B9D7-CCDC4432CCA2}"/>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6151" name="Rectangle 13">
              <a:extLst>
                <a:ext uri="{FF2B5EF4-FFF2-40B4-BE49-F238E27FC236}">
                  <a16:creationId xmlns:a16="http://schemas.microsoft.com/office/drawing/2014/main" id="{EC802204-7140-47B8-A313-153181E2276D}"/>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002060"/>
                  </a:solidFill>
                  <a:latin typeface="Times New Roman" panose="02020603050405020304" pitchFamily="18" charset="0"/>
                  <a:ea typeface="仿宋" panose="02010609060101010101" pitchFamily="49" charset="-122"/>
                </a:rPr>
                <a:t>二、背包问题</a:t>
              </a:r>
            </a:p>
          </p:txBody>
        </p:sp>
      </p:grpSp>
      <p:grpSp>
        <p:nvGrpSpPr>
          <p:cNvPr id="23" name="Group 6">
            <a:extLst>
              <a:ext uri="{FF2B5EF4-FFF2-40B4-BE49-F238E27FC236}">
                <a16:creationId xmlns:a16="http://schemas.microsoft.com/office/drawing/2014/main" id="{E37A12E0-233C-0224-DEEA-EAEA24DC1946}"/>
              </a:ext>
            </a:extLst>
          </p:cNvPr>
          <p:cNvGrpSpPr>
            <a:grpSpLocks/>
          </p:cNvGrpSpPr>
          <p:nvPr/>
        </p:nvGrpSpPr>
        <p:grpSpPr bwMode="auto">
          <a:xfrm>
            <a:off x="3295395" y="4835341"/>
            <a:ext cx="6121400" cy="720725"/>
            <a:chOff x="1474" y="1298"/>
            <a:chExt cx="3357" cy="454"/>
          </a:xfrm>
        </p:grpSpPr>
        <p:grpSp>
          <p:nvGrpSpPr>
            <p:cNvPr id="24" name="Group 19">
              <a:extLst>
                <a:ext uri="{FF2B5EF4-FFF2-40B4-BE49-F238E27FC236}">
                  <a16:creationId xmlns:a16="http://schemas.microsoft.com/office/drawing/2014/main" id="{6B6EB280-0E48-2116-295E-4F858967F9EE}"/>
                </a:ext>
              </a:extLst>
            </p:cNvPr>
            <p:cNvGrpSpPr>
              <a:grpSpLocks/>
            </p:cNvGrpSpPr>
            <p:nvPr/>
          </p:nvGrpSpPr>
          <p:grpSpPr bwMode="auto">
            <a:xfrm>
              <a:off x="1474" y="1298"/>
              <a:ext cx="3357" cy="454"/>
              <a:chOff x="-747" y="0"/>
              <a:chExt cx="6228583" cy="719137"/>
            </a:xfrm>
          </p:grpSpPr>
          <p:sp>
            <p:nvSpPr>
              <p:cNvPr id="26" name="AutoShape 3">
                <a:extLst>
                  <a:ext uri="{FF2B5EF4-FFF2-40B4-BE49-F238E27FC236}">
                    <a16:creationId xmlns:a16="http://schemas.microsoft.com/office/drawing/2014/main" id="{EF661498-D6EB-D3AB-888E-33D1B9F5B318}"/>
                  </a:ext>
                </a:extLst>
              </p:cNvPr>
              <p:cNvSpPr>
                <a:spLocks noChangeArrowheads="1"/>
              </p:cNvSpPr>
              <p:nvPr/>
            </p:nvSpPr>
            <p:spPr bwMode="auto">
              <a:xfrm>
                <a:off x="868"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27" name="AutoShape 3">
                <a:extLst>
                  <a:ext uri="{FF2B5EF4-FFF2-40B4-BE49-F238E27FC236}">
                    <a16:creationId xmlns:a16="http://schemas.microsoft.com/office/drawing/2014/main" id="{84E4D80B-07B7-C194-2E09-340B941EE0AB}"/>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25" name="Rectangle 13">
              <a:extLst>
                <a:ext uri="{FF2B5EF4-FFF2-40B4-BE49-F238E27FC236}">
                  <a16:creationId xmlns:a16="http://schemas.microsoft.com/office/drawing/2014/main" id="{43CCD267-626C-2A96-2DAC-E4583A8D77A8}"/>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FF0000"/>
                  </a:solidFill>
                  <a:latin typeface="Times New Roman" panose="02020603050405020304" pitchFamily="18" charset="0"/>
                  <a:ea typeface="仿宋" panose="02010609060101010101" pitchFamily="49" charset="-122"/>
                </a:rPr>
                <a:t>三、</a:t>
              </a:r>
              <a:r>
                <a:rPr lang="en-US" altLang="zh-CN" sz="2800" b="1" dirty="0">
                  <a:solidFill>
                    <a:srgbClr val="FF0000"/>
                  </a:solidFill>
                  <a:latin typeface="Times New Roman" panose="02020603050405020304" pitchFamily="18" charset="0"/>
                  <a:ea typeface="仿宋" panose="02010609060101010101" pitchFamily="49" charset="-122"/>
                </a:rPr>
                <a:t>P</a:t>
              </a:r>
              <a:r>
                <a:rPr lang="zh-CN" altLang="en-US" sz="2800" b="1" dirty="0">
                  <a:solidFill>
                    <a:srgbClr val="FF0000"/>
                  </a:solidFill>
                  <a:latin typeface="Times New Roman" panose="02020603050405020304" pitchFamily="18" charset="0"/>
                  <a:ea typeface="仿宋" panose="02010609060101010101" pitchFamily="49" charset="-122"/>
                </a:rPr>
                <a:t>和</a:t>
              </a:r>
              <a:r>
                <a:rPr lang="en-US" altLang="zh-CN" sz="2800" b="1" dirty="0">
                  <a:solidFill>
                    <a:srgbClr val="FF0000"/>
                  </a:solidFill>
                  <a:latin typeface="Times New Roman" panose="02020603050405020304" pitchFamily="18" charset="0"/>
                  <a:ea typeface="仿宋" panose="02010609060101010101" pitchFamily="49" charset="-122"/>
                </a:rPr>
                <a:t>NP</a:t>
              </a:r>
              <a:endParaRPr lang="zh-CN" altLang="en-US" sz="2800" b="1" dirty="0">
                <a:solidFill>
                  <a:srgbClr val="FF0000"/>
                </a:solidFill>
                <a:latin typeface="Times New Roman" panose="02020603050405020304" pitchFamily="18" charset="0"/>
                <a:ea typeface="仿宋" panose="02010609060101010101" pitchFamily="49" charset="-122"/>
              </a:endParaRPr>
            </a:p>
          </p:txBody>
        </p:sp>
      </p:grpSp>
    </p:spTree>
    <p:extLst>
      <p:ext uri="{BB962C8B-B14F-4D97-AF65-F5344CB8AC3E}">
        <p14:creationId xmlns:p14="http://schemas.microsoft.com/office/powerpoint/2010/main" val="30099218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和</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NP</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1264414" y="1485989"/>
            <a:ext cx="9096946" cy="461455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0" fontAlgn="base" latinLnBrk="0" hangingPunct="0">
              <a:lnSpc>
                <a:spcPct val="15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写一个程序来求解一个最优化问题，作为程序输入的问题实例必须表示成计算机能够理解的符号形式</a:t>
            </a:r>
            <a:r>
              <a:rPr kumimoji="0" lang="en-US" altLang="zh-CN"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p>
          <a:p>
            <a:pPr marL="342900" marR="0" lvl="0" indent="-342900" algn="l" defTabSz="914400" rtl="0" eaLnBrk="0" fontAlgn="base" latinLnBrk="0" hangingPunct="0">
              <a:lnSpc>
                <a:spcPct val="150000"/>
              </a:lnSpc>
              <a:spcBef>
                <a:spcPct val="20000"/>
              </a:spcBef>
              <a:spcAft>
                <a:spcPct val="0"/>
              </a:spcAft>
              <a:buClr>
                <a:srgbClr val="666600"/>
              </a:buClr>
              <a:buSzPct val="75000"/>
              <a:buFont typeface="Wingdings" panose="05000000000000000000" pitchFamily="2" charset="2"/>
              <a:buNone/>
              <a:tabLst/>
              <a:defRPr/>
            </a:pPr>
            <a:r>
              <a:rPr kumimoji="0" lang="zh-CN" altLang="en-US" sz="2400" b="1" i="0" u="none" strike="noStrike" kern="0" cap="none" spc="0" normalizeH="0" baseline="0" noProof="0" dirty="0">
                <a:ln>
                  <a:noFill/>
                </a:ln>
                <a:solidFill>
                  <a:schemeClr val="accent1"/>
                </a:solidFill>
                <a:effectLst/>
                <a:uLnTx/>
                <a:uFillTx/>
                <a:latin typeface="Cambria" panose="02040503050406030204" pitchFamily="18" charset="0"/>
                <a:ea typeface="华文仿宋" panose="02010600040101010101" pitchFamily="2" charset="-122"/>
                <a:cs typeface="+mn-cs"/>
              </a:rPr>
              <a:t>具体问题</a:t>
            </a:r>
            <a:endParaRPr kumimoji="0" lang="en-US" altLang="zh-CN" sz="2400" b="1" i="0" u="none" strike="noStrike" kern="0" cap="none" spc="0" normalizeH="0" baseline="0" noProof="0" dirty="0">
              <a:ln>
                <a:noFill/>
              </a:ln>
              <a:solidFill>
                <a:schemeClr val="accent1"/>
              </a:solidFill>
              <a:effectLst/>
              <a:uLnTx/>
              <a:uFillTx/>
              <a:latin typeface="Cambria" panose="02040503050406030204" pitchFamily="18" charset="0"/>
              <a:ea typeface="华文仿宋" panose="02010600040101010101" pitchFamily="2" charset="-122"/>
              <a:cs typeface="+mn-cs"/>
            </a:endParaRPr>
          </a:p>
          <a:p>
            <a:pPr marL="342900" marR="0" lvl="0" indent="-342900" algn="l" defTabSz="914400" rtl="0" eaLnBrk="0" fontAlgn="base" latinLnBrk="0" hangingPunct="0">
              <a:lnSpc>
                <a:spcPct val="150000"/>
              </a:lnSpc>
              <a:spcBef>
                <a:spcPct val="20000"/>
              </a:spcBef>
              <a:spcAft>
                <a:spcPct val="0"/>
              </a:spcAft>
              <a:buClr>
                <a:srgbClr val="666600"/>
              </a:buClr>
              <a:buSzPct val="75000"/>
              <a:buFont typeface="Wingdings" panose="05000000000000000000" pitchFamily="2" charset="2"/>
              <a:buNone/>
              <a:tabLst/>
              <a:defRPr/>
            </a:pPr>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问题实例编码成一个二进制串，由这些问题实例构成的问题。</a:t>
            </a:r>
            <a:endParaRPr kumimoji="0" lang="en-US" altLang="zh-CN"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342900" marR="0" lvl="0" indent="-342900" algn="l" defTabSz="914400" rtl="0" eaLnBrk="0" fontAlgn="base" latinLnBrk="0" hangingPunct="0">
              <a:lnSpc>
                <a:spcPct val="15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给定具体问题的一个实例</a:t>
            </a:r>
            <a:r>
              <a:rPr lang="en-US" altLang="zh-CN" sz="2400" kern="0" dirty="0">
                <a:solidFill>
                  <a:prstClr val="black"/>
                </a:solidFill>
                <a:latin typeface="Cambria" panose="02040503050406030204" pitchFamily="18" charset="0"/>
                <a:ea typeface="华文仿宋" panose="02010600040101010101" pitchFamily="2" charset="-122"/>
              </a:rPr>
              <a:t>I</a:t>
            </a:r>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，令实例的规模为</a:t>
            </a:r>
            <a:r>
              <a:rPr kumimoji="0" lang="en-US" altLang="zh-CN"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n=|I|</a:t>
            </a:r>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，一个算法在</a:t>
            </a:r>
            <a:r>
              <a:rPr kumimoji="0" lang="en-US" altLang="zh-CN"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O(T(n))</a:t>
            </a:r>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的时间内得出解，那么就说该算法在</a:t>
            </a:r>
            <a:r>
              <a:rPr kumimoji="0" lang="en-US" altLang="zh-CN"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O(T(n))</a:t>
            </a:r>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的时间内求解了一个具体问题。</a:t>
            </a:r>
          </a:p>
          <a:p>
            <a:pPr marL="342900" marR="0" lvl="0" indent="-342900" algn="l" defTabSz="914400" rtl="0" eaLnBrk="0" fontAlgn="base" latinLnBrk="0" hangingPunct="0">
              <a:lnSpc>
                <a:spcPct val="150000"/>
              </a:lnSpc>
              <a:spcBef>
                <a:spcPct val="20000"/>
              </a:spcBef>
              <a:spcAft>
                <a:spcPct val="0"/>
              </a:spcAft>
              <a:buClr>
                <a:srgbClr val="666600"/>
              </a:buClr>
              <a:buSzPct val="75000"/>
              <a:buFont typeface="Wingdings" panose="05000000000000000000" pitchFamily="2" charset="2"/>
              <a:buNone/>
              <a:tabLst/>
              <a:defRPr/>
            </a:pPr>
            <a:endParaRPr kumimoji="0" lang="en-US" altLang="zh-CN"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p:spTree>
    <p:extLst>
      <p:ext uri="{BB962C8B-B14F-4D97-AF65-F5344CB8AC3E}">
        <p14:creationId xmlns:p14="http://schemas.microsoft.com/office/powerpoint/2010/main" val="173460224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和</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NP</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909572" y="1503047"/>
            <a:ext cx="9462727" cy="301436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0" fontAlgn="base" latinLnBrk="0" hangingPunct="0">
              <a:lnSpc>
                <a:spcPct val="150000"/>
              </a:lnSpc>
              <a:spcBef>
                <a:spcPct val="20000"/>
              </a:spcBef>
              <a:spcAft>
                <a:spcPct val="0"/>
              </a:spcAft>
              <a:buClr>
                <a:srgbClr val="666600"/>
              </a:buClr>
              <a:buSzPct val="75000"/>
              <a:buFont typeface="Wingdings" panose="05000000000000000000" pitchFamily="2" charset="2"/>
              <a:buNone/>
              <a:tabLst/>
              <a:defRPr/>
            </a:pPr>
            <a:r>
              <a:rPr kumimoji="0" lang="zh-CN" altLang="en-US" b="1" i="0" u="none" strike="noStrike" kern="0" cap="none" spc="0" normalizeH="0" baseline="0" noProof="0" dirty="0">
                <a:ln>
                  <a:noFill/>
                </a:ln>
                <a:solidFill>
                  <a:schemeClr val="accent1"/>
                </a:solidFill>
                <a:effectLst/>
                <a:uLnTx/>
                <a:uFillTx/>
                <a:latin typeface="Cambria" panose="02040503050406030204" pitchFamily="18" charset="0"/>
                <a:ea typeface="华文仿宋" panose="02010600040101010101" pitchFamily="2" charset="-122"/>
                <a:cs typeface="+mn-cs"/>
              </a:rPr>
              <a:t>一个具体问题是多项式时间可解的</a:t>
            </a:r>
          </a:p>
          <a:p>
            <a:pPr marL="342900" marR="0" lvl="0" indent="-342900" algn="l" defTabSz="914400" rtl="0" eaLnBrk="0" fontAlgn="base" latinLnBrk="0" hangingPunct="0">
              <a:lnSpc>
                <a:spcPct val="150000"/>
              </a:lnSpc>
              <a:spcBef>
                <a:spcPct val="20000"/>
              </a:spcBef>
              <a:spcAft>
                <a:spcPct val="0"/>
              </a:spcAft>
              <a:buClr>
                <a:srgbClr val="666600"/>
              </a:buClr>
              <a:buSzPct val="75000"/>
              <a:buFont typeface="Wingdings" panose="05000000000000000000" pitchFamily="2" charset="2"/>
              <a:buNone/>
              <a:tabLst/>
              <a:defRPr/>
            </a:pPr>
            <a:r>
              <a:rPr kumimoji="0" lang="zh-CN" altLang="en-US"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如果该问题存在一个多项式时间</a:t>
            </a:r>
            <a:r>
              <a:rPr kumimoji="0" lang="en-US" altLang="zh-CN"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O(</a:t>
            </a:r>
            <a:r>
              <a:rPr kumimoji="0" lang="en-US" altLang="zh-CN" b="1" i="0" u="none" strike="noStrike" kern="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nk</a:t>
            </a:r>
            <a:r>
              <a:rPr kumimoji="0" lang="en-US" altLang="zh-CN"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zh-CN" altLang="en-US"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求解算法，其中</a:t>
            </a:r>
            <a:r>
              <a:rPr kumimoji="0" lang="en-US" altLang="zh-CN"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k</a:t>
            </a:r>
            <a:r>
              <a:rPr kumimoji="0" lang="zh-CN" altLang="en-US"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为</a:t>
            </a:r>
            <a:endParaRPr kumimoji="0" lang="en-US" altLang="zh-CN"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342900" marR="0" lvl="0" indent="-342900" algn="l" defTabSz="914400" rtl="0" eaLnBrk="0" fontAlgn="base" latinLnBrk="0" hangingPunct="0">
              <a:lnSpc>
                <a:spcPct val="150000"/>
              </a:lnSpc>
              <a:spcBef>
                <a:spcPct val="20000"/>
              </a:spcBef>
              <a:spcAft>
                <a:spcPct val="0"/>
              </a:spcAft>
              <a:buClr>
                <a:srgbClr val="666600"/>
              </a:buClr>
              <a:buSzPct val="75000"/>
              <a:buFont typeface="Wingdings" panose="05000000000000000000" pitchFamily="2" charset="2"/>
              <a:buNone/>
              <a:tabLst/>
              <a:defRPr/>
            </a:pPr>
            <a:r>
              <a:rPr kumimoji="0" lang="zh-CN" altLang="en-US"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一个常数。因此我们可以定义复杂类</a:t>
            </a:r>
            <a:r>
              <a:rPr kumimoji="0" lang="en-US" altLang="zh-CN"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P</a:t>
            </a:r>
            <a:r>
              <a:rPr kumimoji="0" lang="zh-CN" altLang="en-US"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为多项式时间可解的</a:t>
            </a:r>
            <a:endParaRPr kumimoji="0" lang="en-US" altLang="zh-CN"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342900" marR="0" lvl="0" indent="-342900" algn="l" defTabSz="914400" rtl="0" eaLnBrk="0" fontAlgn="base" latinLnBrk="0" hangingPunct="0">
              <a:lnSpc>
                <a:spcPct val="150000"/>
              </a:lnSpc>
              <a:spcBef>
                <a:spcPct val="20000"/>
              </a:spcBef>
              <a:spcAft>
                <a:spcPct val="0"/>
              </a:spcAft>
              <a:buClr>
                <a:srgbClr val="666600"/>
              </a:buClr>
              <a:buSzPct val="75000"/>
              <a:buFont typeface="Wingdings" panose="05000000000000000000" pitchFamily="2" charset="2"/>
              <a:buNone/>
              <a:tabLst/>
              <a:defRPr/>
            </a:pPr>
            <a:r>
              <a:rPr kumimoji="0" lang="zh-CN" altLang="en-US"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具体判定问题的集合。</a:t>
            </a:r>
            <a:endParaRPr kumimoji="0" lang="en-US" altLang="zh-CN"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342900" marR="0" lvl="0" indent="-342900" algn="l" defTabSz="914400" rtl="0" eaLnBrk="0" fontAlgn="base" latinLnBrk="0" hangingPunct="0">
              <a:lnSpc>
                <a:spcPct val="150000"/>
              </a:lnSpc>
              <a:spcBef>
                <a:spcPct val="20000"/>
              </a:spcBef>
              <a:spcAft>
                <a:spcPct val="0"/>
              </a:spcAft>
              <a:buClr>
                <a:srgbClr val="666600"/>
              </a:buClr>
              <a:buSzPct val="75000"/>
              <a:buFont typeface="Wingdings" panose="05000000000000000000" pitchFamily="2" charset="2"/>
              <a:buNone/>
              <a:tabLst/>
              <a:defRPr/>
            </a:pPr>
            <a:endParaRPr kumimoji="0" lang="en-US" altLang="zh-CN"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p:spTree>
    <p:extLst>
      <p:ext uri="{BB962C8B-B14F-4D97-AF65-F5344CB8AC3E}">
        <p14:creationId xmlns:p14="http://schemas.microsoft.com/office/powerpoint/2010/main" val="17532034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形式语言</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1264414" y="1121720"/>
                <a:ext cx="9096946" cy="461455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0" fontAlgn="base" latinLnBrk="0" hangingPunct="0">
                  <a:lnSpc>
                    <a:spcPct val="15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令字符集</a:t>
                </a:r>
                <a14:m>
                  <m:oMath xmlns:m="http://schemas.openxmlformats.org/officeDocument/2006/math">
                    <m:nary>
                      <m:naryPr>
                        <m:chr m:val="∑"/>
                        <m:subHide m:val="on"/>
                        <m:supHide m:val="on"/>
                        <m:ctrlPr>
                          <a:rPr kumimoji="0" lang="zh-CN" altLang="en-US"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naryPr>
                      <m:sub/>
                      <m:sup/>
                      <m:e>
                        <m:r>
                          <a:rPr lang="zh-CN" altLang="en-US" sz="2400" i="1" kern="0">
                            <a:solidFill>
                              <a:prstClr val="black"/>
                            </a:solidFill>
                            <a:latin typeface="Cambria Math" panose="02040503050406030204" pitchFamily="18" charset="0"/>
                            <a:ea typeface="华文仿宋" panose="02010600040101010101" pitchFamily="2" charset="-122"/>
                          </a:rPr>
                          <m:t>是</m:t>
                        </m:r>
                      </m:e>
                    </m:nary>
                  </m:oMath>
                </a14:m>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符号的一个有穷集合</a:t>
                </a:r>
              </a:p>
              <a:p>
                <a:pPr lvl="0">
                  <a:lnSpc>
                    <a:spcPct val="150000"/>
                  </a:lnSpc>
                  <a:buClr>
                    <a:srgbClr val="666600"/>
                  </a:buClr>
                  <a:buNone/>
                  <a:defRPr/>
                </a:pPr>
                <a:r>
                  <a:rPr kumimoji="0" lang="en-US" altLang="zh-CN"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字符集</a:t>
                </a:r>
                <a14:m>
                  <m:oMath xmlns:m="http://schemas.openxmlformats.org/officeDocument/2006/math">
                    <m:nary>
                      <m:naryPr>
                        <m:chr m:val="∑"/>
                        <m:subHide m:val="on"/>
                        <m:supHide m:val="on"/>
                        <m:ctrlPr>
                          <a:rPr kumimoji="0" lang="zh-CN" altLang="en-US"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naryPr>
                      <m:sub/>
                      <m:sup/>
                      <m:e>
                        <m:r>
                          <a:rPr lang="zh-CN" altLang="en-US" sz="2400" i="1" kern="0">
                            <a:solidFill>
                              <a:prstClr val="black"/>
                            </a:solidFill>
                            <a:latin typeface="Cambria Math" panose="02040503050406030204" pitchFamily="18" charset="0"/>
                            <a:ea typeface="华文仿宋" panose="02010600040101010101" pitchFamily="2" charset="-122"/>
                          </a:rPr>
                          <m:t>上</m:t>
                        </m:r>
                      </m:e>
                    </m:nary>
                  </m:oMath>
                </a14:m>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的语言</a:t>
                </a:r>
                <a:r>
                  <a:rPr kumimoji="0" lang="en-US" altLang="zh-CN"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L</a:t>
                </a:r>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是由</a:t>
                </a:r>
                <a14:m>
                  <m:oMath xmlns:m="http://schemas.openxmlformats.org/officeDocument/2006/math">
                    <m:nary>
                      <m:naryPr>
                        <m:chr m:val="∑"/>
                        <m:subHide m:val="on"/>
                        <m:supHide m:val="on"/>
                        <m:ctrlPr>
                          <a:rPr lang="zh-CN" altLang="en-US" sz="2400" i="1" kern="0">
                            <a:solidFill>
                              <a:prstClr val="black"/>
                            </a:solidFill>
                            <a:latin typeface="Cambria Math" panose="02040503050406030204" pitchFamily="18" charset="0"/>
                            <a:ea typeface="华文仿宋" panose="02010600040101010101" pitchFamily="2" charset="-122"/>
                          </a:rPr>
                        </m:ctrlPr>
                      </m:naryPr>
                      <m:sub/>
                      <m:sup/>
                      <m:e>
                        <m:r>
                          <a:rPr lang="zh-CN" altLang="en-US" sz="2400" i="1" kern="0" smtClean="0">
                            <a:solidFill>
                              <a:prstClr val="black"/>
                            </a:solidFill>
                            <a:latin typeface="Cambria Math" panose="02040503050406030204" pitchFamily="18" charset="0"/>
                            <a:ea typeface="华文仿宋" panose="02010600040101010101" pitchFamily="2" charset="-122"/>
                          </a:rPr>
                          <m:t>中</m:t>
                        </m:r>
                      </m:e>
                    </m:nary>
                  </m:oMath>
                </a14:m>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字符所构成的字符串的集合。例如，给定</a:t>
                </a:r>
                <a14:m>
                  <m:oMath xmlns:m="http://schemas.openxmlformats.org/officeDocument/2006/math">
                    <m:nary>
                      <m:naryPr>
                        <m:chr m:val="∑"/>
                        <m:subHide m:val="on"/>
                        <m:supHide m:val="on"/>
                        <m:ctrlPr>
                          <a:rPr lang="zh-CN" altLang="en-US" sz="2400" i="1" kern="0">
                            <a:solidFill>
                              <a:prstClr val="black"/>
                            </a:solidFill>
                            <a:latin typeface="Cambria Math" panose="02040503050406030204" pitchFamily="18" charset="0"/>
                            <a:ea typeface="华文仿宋" panose="02010600040101010101" pitchFamily="2" charset="-122"/>
                          </a:rPr>
                        </m:ctrlPr>
                      </m:naryPr>
                      <m:sub/>
                      <m:sup/>
                      <m:e>
                        <m:r>
                          <a:rPr lang="en-US" altLang="zh-CN" sz="2400" b="1" i="1" kern="0" smtClean="0">
                            <a:solidFill>
                              <a:prstClr val="black"/>
                            </a:solidFill>
                            <a:latin typeface="Cambria Math" panose="02040503050406030204" pitchFamily="18" charset="0"/>
                            <a:ea typeface="华文仿宋" panose="02010600040101010101" pitchFamily="2" charset="-122"/>
                          </a:rPr>
                          <m:t>=</m:t>
                        </m:r>
                      </m:e>
                    </m:nary>
                    <m:r>
                      <a:rPr lang="zh-CN" altLang="en-US" sz="2400" i="1" kern="0">
                        <a:solidFill>
                          <a:prstClr val="black"/>
                        </a:solidFill>
                        <a:latin typeface="Cambria Math" panose="02040503050406030204" pitchFamily="18" charset="0"/>
                        <a:ea typeface="华文仿宋" panose="02010600040101010101" pitchFamily="2" charset="-122"/>
                      </a:rPr>
                      <m:t> </m:t>
                    </m:r>
                  </m:oMath>
                </a14:m>
                <a:r>
                  <a:rPr kumimoji="0" lang="en-US" altLang="zh-CN"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 {0,1}</a:t>
                </a:r>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，则</a:t>
                </a:r>
                <a:r>
                  <a:rPr kumimoji="0" lang="en-US" altLang="zh-CN"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L ={10,11,101,111,1011,1101,10001,....</a:t>
                </a:r>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是素数的二进制表示所构成的语言。</a:t>
                </a:r>
                <a:endParaRPr kumimoji="0" lang="en-US" altLang="zh-CN"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lvl="0">
                  <a:lnSpc>
                    <a:spcPct val="150000"/>
                  </a:lnSpc>
                  <a:buClr>
                    <a:srgbClr val="666600"/>
                  </a:buClr>
                  <a:buNone/>
                  <a:defRPr/>
                </a:pPr>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令</a:t>
                </a:r>
                <a:r>
                  <a:rPr lang="en-US" altLang="zh-CN" sz="2400" kern="0" dirty="0">
                    <a:solidFill>
                      <a:prstClr val="black"/>
                    </a:solidFill>
                    <a:latin typeface="Cambria" panose="02040503050406030204" pitchFamily="18" charset="0"/>
                    <a:ea typeface="华文仿宋" panose="02010600040101010101" pitchFamily="2" charset="-122"/>
                  </a:rPr>
                  <a:t>ε</a:t>
                </a:r>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表示空串，</a:t>
                </a:r>
                <a:r>
                  <a:rPr lang="zh-CN" altLang="en-US" sz="2400" kern="0" dirty="0">
                    <a:solidFill>
                      <a:prstClr val="black"/>
                    </a:solidFill>
                    <a:latin typeface="Cambria" panose="02040503050406030204" pitchFamily="18" charset="0"/>
                    <a:ea typeface="华文仿宋" panose="02010600040101010101" pitchFamily="2" charset="-122"/>
                  </a:rPr>
                  <a:t>∅</a:t>
                </a:r>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表示空语言，则</a:t>
                </a:r>
                <a14:m>
                  <m:oMath xmlns:m="http://schemas.openxmlformats.org/officeDocument/2006/math">
                    <m:nary>
                      <m:naryPr>
                        <m:chr m:val="∑"/>
                        <m:subHide m:val="on"/>
                        <m:supHide m:val="on"/>
                        <m:ctrlPr>
                          <a:rPr kumimoji="0" lang="zh-CN" altLang="en-US"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naryPr>
                      <m:sub/>
                      <m:sup/>
                      <m:e>
                        <m:r>
                          <a:rPr lang="zh-CN" altLang="en-US" sz="2400" i="1" kern="0">
                            <a:solidFill>
                              <a:prstClr val="black"/>
                            </a:solidFill>
                            <a:latin typeface="Cambria Math" panose="02040503050406030204" pitchFamily="18" charset="0"/>
                            <a:ea typeface="华文仿宋" panose="02010600040101010101" pitchFamily="2" charset="-122"/>
                          </a:rPr>
                          <m:t>上</m:t>
                        </m:r>
                      </m:e>
                    </m:nary>
                  </m:oMath>
                </a14:m>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所有串的语言表示为</a:t>
                </a:r>
                <a14:m>
                  <m:oMath xmlns:m="http://schemas.openxmlformats.org/officeDocument/2006/math">
                    <m:nary>
                      <m:naryPr>
                        <m:chr m:val="∑"/>
                        <m:subHide m:val="on"/>
                        <m:supHide m:val="on"/>
                        <m:ctrlPr>
                          <a:rPr lang="zh-CN" altLang="en-US" sz="2400" i="1" kern="0">
                            <a:solidFill>
                              <a:prstClr val="black"/>
                            </a:solidFill>
                            <a:latin typeface="Cambria Math" panose="02040503050406030204" pitchFamily="18" charset="0"/>
                            <a:ea typeface="华文仿宋" panose="02010600040101010101" pitchFamily="2" charset="-122"/>
                          </a:rPr>
                        </m:ctrlPr>
                      </m:naryPr>
                      <m:sub/>
                      <m:sup/>
                      <m:e>
                        <m:r>
                          <a:rPr lang="en-US" altLang="zh-CN" sz="2400" b="1" i="1" kern="0" smtClean="0">
                            <a:solidFill>
                              <a:prstClr val="black"/>
                            </a:solidFill>
                            <a:latin typeface="Cambria Math" panose="02040503050406030204" pitchFamily="18" charset="0"/>
                            <a:ea typeface="华文仿宋" panose="02010600040101010101" pitchFamily="2" charset="-122"/>
                          </a:rPr>
                          <m:t>∗</m:t>
                        </m:r>
                      </m:e>
                    </m:nary>
                    <m:r>
                      <a:rPr lang="zh-CN" altLang="en-US" sz="2400" i="1" kern="0">
                        <a:solidFill>
                          <a:prstClr val="black"/>
                        </a:solidFill>
                        <a:latin typeface="Cambria Math" panose="02040503050406030204" pitchFamily="18" charset="0"/>
                        <a:ea typeface="华文仿宋" panose="02010600040101010101" pitchFamily="2" charset="-122"/>
                      </a:rPr>
                      <m:t> </m:t>
                    </m:r>
                  </m:oMath>
                </a14:m>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endParaRPr kumimoji="0" lang="en-US" altLang="zh-CN"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lvl="0">
                  <a:lnSpc>
                    <a:spcPct val="150000"/>
                  </a:lnSpc>
                  <a:buClr>
                    <a:srgbClr val="666600"/>
                  </a:buClr>
                  <a:buNone/>
                  <a:defRPr/>
                </a:pPr>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例如，</a:t>
                </a:r>
                <a:r>
                  <a:rPr lang="zh-CN" altLang="en-US" sz="2400" kern="0" dirty="0">
                    <a:solidFill>
                      <a:prstClr val="black"/>
                    </a:solidFill>
                    <a:ea typeface="华文仿宋" panose="02010600040101010101" pitchFamily="2" charset="-122"/>
                  </a:rPr>
                  <a:t> </a:t>
                </a:r>
                <a14:m>
                  <m:oMath xmlns:m="http://schemas.openxmlformats.org/officeDocument/2006/math">
                    <m:nary>
                      <m:naryPr>
                        <m:chr m:val="∑"/>
                        <m:subHide m:val="on"/>
                        <m:supHide m:val="on"/>
                        <m:ctrlPr>
                          <a:rPr lang="zh-CN" altLang="en-US" sz="2400" i="1" kern="0">
                            <a:solidFill>
                              <a:prstClr val="black"/>
                            </a:solidFill>
                            <a:latin typeface="Cambria Math" panose="02040503050406030204" pitchFamily="18" charset="0"/>
                            <a:ea typeface="华文仿宋" panose="02010600040101010101" pitchFamily="2" charset="-122"/>
                          </a:rPr>
                        </m:ctrlPr>
                      </m:naryPr>
                      <m:sub/>
                      <m:sup/>
                      <m:e>
                        <m:r>
                          <a:rPr lang="en-US" altLang="zh-CN" sz="2400" b="1" i="1" kern="0" smtClean="0">
                            <a:solidFill>
                              <a:prstClr val="black"/>
                            </a:solidFill>
                            <a:latin typeface="Cambria Math" panose="02040503050406030204" pitchFamily="18" charset="0"/>
                            <a:ea typeface="华文仿宋" panose="02010600040101010101" pitchFamily="2" charset="-122"/>
                          </a:rPr>
                          <m:t>=</m:t>
                        </m:r>
                      </m:e>
                    </m:nary>
                  </m:oMath>
                </a14:m>
                <a:r>
                  <a:rPr kumimoji="0" lang="en-US" altLang="zh-CN"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{0,1}</a:t>
                </a:r>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，则</a:t>
                </a:r>
                <a14:m>
                  <m:oMath xmlns:m="http://schemas.openxmlformats.org/officeDocument/2006/math">
                    <m:nary>
                      <m:naryPr>
                        <m:chr m:val="∑"/>
                        <m:subHide m:val="on"/>
                        <m:supHide m:val="on"/>
                        <m:ctrlPr>
                          <a:rPr lang="zh-CN" altLang="en-US" sz="2400" i="1" kern="0">
                            <a:solidFill>
                              <a:prstClr val="black"/>
                            </a:solidFill>
                            <a:latin typeface="Cambria Math" panose="02040503050406030204" pitchFamily="18" charset="0"/>
                            <a:ea typeface="华文仿宋" panose="02010600040101010101" pitchFamily="2" charset="-122"/>
                          </a:rPr>
                        </m:ctrlPr>
                      </m:naryPr>
                      <m:sub/>
                      <m:sup/>
                      <m:e>
                        <m:r>
                          <a:rPr lang="en-US" altLang="zh-CN" sz="2400" i="1" kern="0">
                            <a:solidFill>
                              <a:prstClr val="black"/>
                            </a:solidFill>
                            <a:latin typeface="Cambria Math" panose="02040503050406030204" pitchFamily="18" charset="0"/>
                            <a:ea typeface="华文仿宋" panose="02010600040101010101" pitchFamily="2" charset="-122"/>
                          </a:rPr>
                          <m:t>∗</m:t>
                        </m:r>
                      </m:e>
                    </m:nary>
                    <m:r>
                      <a:rPr lang="en-US" altLang="zh-CN" sz="2400" i="1" kern="0">
                        <a:solidFill>
                          <a:prstClr val="black"/>
                        </a:solidFill>
                        <a:latin typeface="Cambria Math" panose="02040503050406030204" pitchFamily="18" charset="0"/>
                        <a:ea typeface="华文仿宋" panose="02010600040101010101" pitchFamily="2" charset="-122"/>
                      </a:rPr>
                      <m:t> </m:t>
                    </m:r>
                  </m:oMath>
                </a14:m>
                <a:r>
                  <a:rPr kumimoji="0" lang="en-US" altLang="zh-CN"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el-GR"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ε</a:t>
                </a:r>
                <a:r>
                  <a:rPr kumimoji="0" lang="en-US" altLang="zh-CN"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,0,1,00,01,10,11, 000....}</a:t>
                </a:r>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，字符集</a:t>
                </a:r>
                <a14:m>
                  <m:oMath xmlns:m="http://schemas.openxmlformats.org/officeDocument/2006/math">
                    <m:nary>
                      <m:naryPr>
                        <m:chr m:val="∑"/>
                        <m:subHide m:val="on"/>
                        <m:supHide m:val="on"/>
                        <m:ctrlPr>
                          <a:rPr lang="zh-CN" altLang="en-US" sz="2400" i="1" kern="0">
                            <a:solidFill>
                              <a:prstClr val="black"/>
                            </a:solidFill>
                            <a:latin typeface="Cambria Math" panose="02040503050406030204" pitchFamily="18" charset="0"/>
                            <a:ea typeface="华文仿宋" panose="02010600040101010101" pitchFamily="2" charset="-122"/>
                          </a:rPr>
                        </m:ctrlPr>
                      </m:naryPr>
                      <m:sub/>
                      <m:sup/>
                      <m:e>
                        <m:r>
                          <a:rPr lang="zh-CN" altLang="en-US" sz="2400" i="1" kern="0">
                            <a:solidFill>
                              <a:prstClr val="black"/>
                            </a:solidFill>
                            <a:latin typeface="Cambria Math" panose="02040503050406030204" pitchFamily="18" charset="0"/>
                            <a:ea typeface="华文仿宋" panose="02010600040101010101" pitchFamily="2" charset="-122"/>
                          </a:rPr>
                          <m:t>上</m:t>
                        </m:r>
                      </m:e>
                    </m:nary>
                  </m:oMath>
                </a14:m>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的任一个语言</a:t>
                </a:r>
                <a:r>
                  <a:rPr kumimoji="0" lang="en-US" altLang="zh-CN"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L</a:t>
                </a:r>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是</a:t>
                </a:r>
                <a14:m>
                  <m:oMath xmlns:m="http://schemas.openxmlformats.org/officeDocument/2006/math">
                    <m:nary>
                      <m:naryPr>
                        <m:chr m:val="∑"/>
                        <m:subHide m:val="on"/>
                        <m:supHide m:val="on"/>
                        <m:ctrlPr>
                          <a:rPr lang="zh-CN" altLang="en-US" sz="2400" i="1" kern="0">
                            <a:solidFill>
                              <a:prstClr val="black"/>
                            </a:solidFill>
                            <a:latin typeface="Cambria Math" panose="02040503050406030204" pitchFamily="18" charset="0"/>
                            <a:ea typeface="华文仿宋" panose="02010600040101010101" pitchFamily="2" charset="-122"/>
                          </a:rPr>
                        </m:ctrlPr>
                      </m:naryPr>
                      <m:sub/>
                      <m:sup/>
                      <m:e>
                        <m:r>
                          <a:rPr lang="en-US" altLang="zh-CN" sz="2400" i="1" kern="0">
                            <a:solidFill>
                              <a:prstClr val="black"/>
                            </a:solidFill>
                            <a:latin typeface="Cambria Math" panose="02040503050406030204" pitchFamily="18" charset="0"/>
                            <a:ea typeface="华文仿宋" panose="02010600040101010101" pitchFamily="2" charset="-122"/>
                          </a:rPr>
                          <m:t>∗</m:t>
                        </m:r>
                      </m:e>
                    </m:nary>
                  </m:oMath>
                </a14:m>
                <a:r>
                  <a:rPr kumimoji="0" lang="zh-CN" altLang="en-US"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的一个子集。</a:t>
                </a:r>
              </a:p>
              <a:p>
                <a:pPr marL="342900" marR="0" lvl="0" indent="-342900" algn="l" defTabSz="914400" rtl="0" eaLnBrk="0" fontAlgn="base" latinLnBrk="0" hangingPunct="0">
                  <a:lnSpc>
                    <a:spcPct val="150000"/>
                  </a:lnSpc>
                  <a:spcBef>
                    <a:spcPct val="20000"/>
                  </a:spcBef>
                  <a:spcAft>
                    <a:spcPct val="0"/>
                  </a:spcAft>
                  <a:buClr>
                    <a:srgbClr val="666600"/>
                  </a:buClr>
                  <a:buSzPct val="75000"/>
                  <a:buFont typeface="Wingdings" panose="05000000000000000000" pitchFamily="2" charset="2"/>
                  <a:buNone/>
                  <a:tabLst/>
                  <a:defRPr/>
                </a:pPr>
                <a:endParaRPr kumimoji="0" lang="en-US" altLang="zh-CN"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342900" marR="0" lvl="0" indent="-342900" algn="l" defTabSz="914400" rtl="0" eaLnBrk="0" fontAlgn="base" latinLnBrk="0" hangingPunct="0">
                  <a:lnSpc>
                    <a:spcPct val="150000"/>
                  </a:lnSpc>
                  <a:spcBef>
                    <a:spcPct val="20000"/>
                  </a:spcBef>
                  <a:spcAft>
                    <a:spcPct val="0"/>
                  </a:spcAft>
                  <a:buClr>
                    <a:srgbClr val="666600"/>
                  </a:buClr>
                  <a:buSzPct val="75000"/>
                  <a:buFont typeface="Wingdings" panose="05000000000000000000" pitchFamily="2" charset="2"/>
                  <a:buNone/>
                  <a:tabLst/>
                  <a:defRPr/>
                </a:pPr>
                <a:endParaRPr kumimoji="0" lang="en-US" altLang="zh-CN" sz="2400" b="1" i="0" u="none" strike="noStrike" kern="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mc:Choice>
        <mc:Fallback>
          <p:sp>
            <p:nvSpPr>
              <p:cNvPr id="7" name="Rectangle 5">
                <a:extLst>
                  <a:ext uri="{FF2B5EF4-FFF2-40B4-BE49-F238E27FC236}">
                    <a16:creationId xmlns:a16="http://schemas.microsoft.com/office/drawing/2014/main" id="{1F31C5B9-F2D8-47A6-9935-1E8C4EC725F4}"/>
                  </a:ext>
                </a:extLst>
              </p:cNvPr>
              <p:cNvSpPr txBox="1">
                <a:spLocks noRot="1" noChangeAspect="1" noMove="1" noResize="1" noEditPoints="1" noAdjustHandles="1" noChangeArrowheads="1" noChangeShapeType="1" noTextEdit="1"/>
              </p:cNvSpPr>
              <p:nvPr/>
            </p:nvSpPr>
            <p:spPr bwMode="auto">
              <a:xfrm>
                <a:off x="1264414" y="1121720"/>
                <a:ext cx="9096946" cy="4614559"/>
              </a:xfrm>
              <a:prstGeom prst="rect">
                <a:avLst/>
              </a:prstGeom>
              <a:blipFill>
                <a:blip r:embed="rId3"/>
                <a:stretch>
                  <a:fillRect l="-1005" t="-10304" r="-6095" b="-8454"/>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44969394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判定问题</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4" name="副标题 2">
            <a:extLst>
              <a:ext uri="{FF2B5EF4-FFF2-40B4-BE49-F238E27FC236}">
                <a16:creationId xmlns:a16="http://schemas.microsoft.com/office/drawing/2014/main" id="{3B526F8A-61DA-1977-0900-F103ABFCFD11}"/>
              </a:ext>
            </a:extLst>
          </p:cNvPr>
          <p:cNvSpPr txBox="1">
            <a:spLocks/>
          </p:cNvSpPr>
          <p:nvPr/>
        </p:nvSpPr>
        <p:spPr bwMode="auto">
          <a:xfrm>
            <a:off x="539750" y="1052513"/>
            <a:ext cx="8280400" cy="4065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panose="020B0604020202020204" pitchFamily="34"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panose="020B0604020202020204" pitchFamily="34"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C00000"/>
                </a:solidFill>
                <a:effectLst/>
                <a:uLnTx/>
                <a:uFillTx/>
                <a:latin typeface="Cambria" panose="02040503050406030204" pitchFamily="18" charset="0"/>
                <a:ea typeface="华文仿宋" panose="02010600040101010101" pitchFamily="2" charset="-122"/>
                <a:cs typeface="Times New Roman" panose="02020603050405020304" pitchFamily="18" charset="0"/>
              </a:rPr>
              <a:t>判定问题</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答案只有两个</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a:t>
            </a: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是</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否</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a:t>
            </a:r>
          </a:p>
          <a:p>
            <a:pPr marL="0" marR="0" lvl="0" indent="0" algn="l" defTabSz="914400" rtl="0" eaLnBrk="1" fontAlgn="base" latinLnBrk="0" hangingPunct="1">
              <a:lnSpc>
                <a:spcPts val="3200"/>
              </a:lnSpc>
              <a:spcBef>
                <a:spcPts val="6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判定问题 </a:t>
            </a:r>
            <a:r>
              <a:rPr kumimoji="0" lang="en-US" altLang="zh-CN" sz="2400" b="1" i="1"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a:t>
            </a:r>
            <a:r>
              <a:rPr kumimoji="0" lang="en-US" altLang="zh-CN" sz="2400" b="1" i="1"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 </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&lt;</a:t>
            </a:r>
            <a:r>
              <a:rPr kumimoji="0" lang="en-US" altLang="zh-CN" sz="2400" b="1" i="1"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D</a:t>
            </a:r>
            <a:r>
              <a:rPr kumimoji="0" lang="en-US" altLang="zh-CN" sz="2400" b="1" i="1" u="none" strike="noStrike" kern="1200" cap="none" spc="0" normalizeH="0" baseline="-2500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 </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a:t>
            </a:r>
            <a:r>
              <a:rPr kumimoji="0" lang="en-US" altLang="zh-CN" sz="2400" b="1" i="1"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Y</a:t>
            </a:r>
            <a:r>
              <a:rPr kumimoji="0" lang="en-US" altLang="zh-CN" sz="2400" b="1" i="1" u="none" strike="noStrike" kern="1200" cap="none" spc="0" normalizeH="0" baseline="-2500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 </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&gt;, </a:t>
            </a: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其中</a:t>
            </a:r>
            <a:r>
              <a:rPr kumimoji="0" lang="en-US" altLang="zh-CN" sz="2400" b="1" i="1"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D</a:t>
            </a:r>
            <a:r>
              <a:rPr kumimoji="0" lang="en-US" altLang="zh-CN" sz="2400" b="1" i="1" u="none" strike="noStrike" kern="1200" cap="none" spc="0" normalizeH="0" baseline="-2500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a:t>
            </a:r>
            <a:r>
              <a:rPr kumimoji="0" lang="en-US" altLang="zh-CN" sz="2400" b="1" i="1" u="none" strike="noStrike" kern="1200" cap="none" spc="0" normalizeH="0" baseline="-2500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是实例集合</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en-US" altLang="zh-CN" sz="2400" b="1" i="1"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Y</a:t>
            </a:r>
            <a:r>
              <a:rPr kumimoji="0" lang="en-US" altLang="zh-CN" sz="2400" b="1" i="1" u="none" strike="noStrike" kern="1200" cap="none" spc="0" normalizeH="0" baseline="-2500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a:t>
            </a:r>
            <a:r>
              <a:rPr kumimoji="0" lang="en-US" altLang="zh-CN" sz="2400" b="1" i="1" u="none" strike="noStrike" kern="1200" cap="none" spc="0" normalizeH="0" baseline="-2500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a:t>
            </a:r>
            <a:r>
              <a:rPr kumimoji="0" lang="en-US" altLang="zh-CN" sz="2400" b="1" i="1"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D</a:t>
            </a:r>
            <a:r>
              <a:rPr kumimoji="0" lang="en-US" altLang="zh-CN" sz="2400" b="1" i="1" u="none" strike="noStrike" kern="1200" cap="none" spc="0" normalizeH="0" baseline="-2500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a:t>
            </a:r>
            <a:r>
              <a:rPr kumimoji="0" lang="en-US" altLang="zh-CN" sz="2400" b="1" i="1" u="none" strike="noStrike" kern="1200" cap="none" spc="0" normalizeH="0" baseline="-2500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是所有答案为“</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Yes</a:t>
            </a: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”的实例</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a:t>
            </a:r>
          </a:p>
          <a:p>
            <a:pPr marL="0" marR="0" lvl="0" indent="0" algn="l" defTabSz="914400" rtl="0" eaLnBrk="1" fontAlgn="base" latinLnBrk="0" hangingPunct="1">
              <a:lnSpc>
                <a:spcPts val="3200"/>
              </a:lnSpc>
              <a:spcBef>
                <a:spcPts val="18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C00000"/>
                </a:solidFill>
                <a:effectLst/>
                <a:uLnTx/>
                <a:uFillTx/>
                <a:latin typeface="Cambria" panose="02040503050406030204" pitchFamily="18" charset="0"/>
                <a:ea typeface="华文仿宋" panose="02010600040101010101" pitchFamily="2" charset="-122"/>
                <a:cs typeface="Times New Roman" panose="02020603050405020304" pitchFamily="18" charset="0"/>
              </a:rPr>
              <a:t>哈密顿回路 </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(HC): </a:t>
            </a: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任给无向图</a:t>
            </a:r>
            <a:r>
              <a:rPr kumimoji="0" lang="en-US" altLang="zh-CN" sz="2400" b="1" i="1"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G,</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问</a:t>
            </a:r>
            <a:r>
              <a:rPr kumimoji="0" lang="en-US" altLang="zh-CN" sz="2400" b="1" i="1"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G</a:t>
            </a: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有哈密顿回路吗</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endPar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endParaRPr>
          </a:p>
          <a:p>
            <a:pPr marL="0" marR="0" lvl="0" indent="0" algn="l" defTabSz="914400" rtl="0" eaLnBrk="0" fontAlgn="base" latinLnBrk="0" hangingPunct="0">
              <a:lnSpc>
                <a:spcPts val="34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C00000"/>
                </a:solidFill>
                <a:effectLst/>
                <a:uLnTx/>
                <a:uFillTx/>
                <a:latin typeface="Cambria" panose="02040503050406030204" pitchFamily="18" charset="0"/>
                <a:ea typeface="华文仿宋" panose="02010600040101010101" pitchFamily="2" charset="-122"/>
                <a:cs typeface="Times New Roman" panose="02020603050405020304" pitchFamily="18" charset="0"/>
              </a:rPr>
              <a:t>货郎问题 </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(TSP): </a:t>
            </a: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任给 </a:t>
            </a:r>
            <a:r>
              <a:rPr kumimoji="0" lang="en-US" altLang="zh-CN" sz="2400" b="1" i="1"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n </a:t>
            </a: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个城市</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城市 </a:t>
            </a:r>
            <a:r>
              <a:rPr kumimoji="0" lang="en-US" altLang="zh-CN" sz="2400" b="1" i="1" u="none" strike="noStrike" kern="1200" cap="none" spc="0" normalizeH="0" baseline="0" noProof="0" dirty="0" err="1">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i</a:t>
            </a:r>
            <a:r>
              <a:rPr kumimoji="0" lang="en-US" altLang="zh-CN" sz="2400" b="1" i="1"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与城市 </a:t>
            </a:r>
            <a:r>
              <a:rPr kumimoji="0" lang="en-US" altLang="zh-CN" sz="2400" b="1" i="1"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j </a:t>
            </a: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之间的正整数距离 </a:t>
            </a:r>
            <a:r>
              <a:rPr kumimoji="0" lang="en-US" altLang="zh-CN" sz="2400" b="1" i="1"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d</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a:t>
            </a:r>
            <a:r>
              <a:rPr kumimoji="0" lang="en-US" altLang="zh-CN" sz="2400" b="1" i="1" u="none" strike="noStrike" kern="1200" cap="none" spc="0" normalizeH="0" baseline="0" noProof="0" dirty="0" err="1">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i</a:t>
            </a:r>
            <a:r>
              <a:rPr kumimoji="0" lang="en-US" altLang="zh-CN" sz="2400" b="1" i="0" u="none" strike="noStrike" kern="1200" cap="none" spc="0" normalizeH="0" baseline="0" noProof="0" dirty="0" err="1">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a:t>
            </a:r>
            <a:r>
              <a:rPr kumimoji="0" lang="en-US" altLang="zh-CN" sz="2400" b="1" i="1" u="none" strike="noStrike" kern="1200" cap="none" spc="0" normalizeH="0" baseline="0" noProof="0" dirty="0" err="1">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j</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en-US" altLang="zh-CN" sz="2400" b="1" i="1" u="none" strike="noStrike" kern="1200" cap="none" spc="0" normalizeH="0" baseline="0" noProof="0" dirty="0" err="1">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i</a:t>
            </a:r>
            <a:r>
              <a:rPr kumimoji="0" lang="en-US" altLang="zh-CN" sz="2400" b="1" i="1"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 </a:t>
            </a:r>
            <a:r>
              <a:rPr kumimoji="0" lang="en-US" altLang="zh-CN" sz="2400" b="1" i="1"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j</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1</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 </a:t>
            </a:r>
            <a:r>
              <a:rPr kumimoji="0" lang="en-US" altLang="zh-CN" sz="2400" b="1" i="1" u="none" strike="noStrike" kern="1200" cap="none" spc="0" normalizeH="0" baseline="0" noProof="0" dirty="0" err="1">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i</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en-US" altLang="zh-CN" sz="2400" b="1" i="1"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j </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 </a:t>
            </a:r>
            <a:r>
              <a:rPr kumimoji="0" lang="en-US" altLang="zh-CN" sz="2400" b="1" i="1"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n</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以及正整数 </a:t>
            </a:r>
            <a:r>
              <a:rPr kumimoji="0" lang="en-US" altLang="zh-CN" sz="2400" b="1" i="1"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D</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问有一条每一个城市恰好经过一次最后回到出发点且长度不超过 </a:t>
            </a:r>
            <a:r>
              <a:rPr kumimoji="0" lang="en-US" altLang="zh-CN" sz="2400" b="1" i="1"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D </a:t>
            </a: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的巡回路线吗</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即</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存在 </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1, 2, </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a:t>
            </a:r>
            <a:r>
              <a:rPr kumimoji="0" lang="en-US" altLang="zh-CN"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en-US" altLang="zh-CN" sz="2400" b="1" i="1"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n </a:t>
            </a: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的排列 </a:t>
            </a:r>
            <a:r>
              <a:rPr kumimoji="0" lang="en-US" altLang="zh-CN" sz="2400" b="1" i="1"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 </a:t>
            </a:r>
            <a:r>
              <a:rPr kumimoji="0" lang="en-US" altLang="zh-CN" sz="2400" b="1" i="1"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zh-CN" alt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使得</a:t>
            </a:r>
          </a:p>
          <a:p>
            <a:pPr marL="0" marR="0" lvl="0" indent="0" algn="l" defTabSz="914400" rtl="0" eaLnBrk="1" fontAlgn="base" latinLnBrk="0" hangingPunct="1">
              <a:lnSpc>
                <a:spcPts val="3200"/>
              </a:lnSpc>
              <a:spcBef>
                <a:spcPct val="2000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5" name="Object 4">
            <a:extLst>
              <a:ext uri="{FF2B5EF4-FFF2-40B4-BE49-F238E27FC236}">
                <a16:creationId xmlns:a16="http://schemas.microsoft.com/office/drawing/2014/main" id="{44386764-6314-2D67-0CD1-22F0AD06A4E3}"/>
              </a:ext>
            </a:extLst>
          </p:cNvPr>
          <p:cNvGraphicFramePr>
            <a:graphicFrameLocks noChangeAspect="1"/>
          </p:cNvGraphicFramePr>
          <p:nvPr>
            <p:extLst>
              <p:ext uri="{D42A27DB-BD31-4B8C-83A1-F6EECF244321}">
                <p14:modId xmlns:p14="http://schemas.microsoft.com/office/powerpoint/2010/main" val="246826261"/>
              </p:ext>
            </p:extLst>
          </p:nvPr>
        </p:nvGraphicFramePr>
        <p:xfrm>
          <a:off x="1979612" y="4891087"/>
          <a:ext cx="5400675" cy="914400"/>
        </p:xfrm>
        <a:graphic>
          <a:graphicData uri="http://schemas.openxmlformats.org/presentationml/2006/ole">
            <mc:AlternateContent xmlns:mc="http://schemas.openxmlformats.org/markup-compatibility/2006">
              <mc:Choice xmlns:v="urn:schemas-microsoft-com:vml" Requires="v">
                <p:oleObj name="Equation" r:id="rId3" imgW="2552700" imgH="431800" progId="Equation.3">
                  <p:embed/>
                </p:oleObj>
              </mc:Choice>
              <mc:Fallback>
                <p:oleObj name="Equation" r:id="rId3" imgW="2552700" imgH="431800" progId="Equation.3">
                  <p:embed/>
                  <p:pic>
                    <p:nvPicPr>
                      <p:cNvPr id="9220" name="Object 4">
                        <a:extLst>
                          <a:ext uri="{FF2B5EF4-FFF2-40B4-BE49-F238E27FC236}">
                            <a16:creationId xmlns:a16="http://schemas.microsoft.com/office/drawing/2014/main" id="{66081F74-01D5-D4F8-5494-BCCFCC24D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2" y="4891087"/>
                        <a:ext cx="540067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18042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P</a:t>
            </a: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类与</a:t>
            </a: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NP</a:t>
            </a: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类</a:t>
            </a:r>
          </a:p>
        </p:txBody>
      </p:sp>
      <p:sp>
        <p:nvSpPr>
          <p:cNvPr id="8" name="副标题 2">
            <a:extLst>
              <a:ext uri="{FF2B5EF4-FFF2-40B4-BE49-F238E27FC236}">
                <a16:creationId xmlns:a16="http://schemas.microsoft.com/office/drawing/2014/main" id="{60C3BBF7-C7CF-67F3-1E05-89502680016E}"/>
              </a:ext>
            </a:extLst>
          </p:cNvPr>
          <p:cNvSpPr txBox="1">
            <a:spLocks/>
          </p:cNvSpPr>
          <p:nvPr/>
        </p:nvSpPr>
        <p:spPr bwMode="auto">
          <a:xfrm>
            <a:off x="611187" y="1071563"/>
            <a:ext cx="8914949"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panose="020B0604020202020204" pitchFamily="34"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panose="020B0604020202020204" pitchFamily="34"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noProof="0" dirty="0">
                <a:ln>
                  <a:noFill/>
                </a:ln>
                <a:solidFill>
                  <a:srgbClr val="C00000"/>
                </a:solidFill>
                <a:effectLst/>
                <a:uLnTx/>
                <a:uFillTx/>
                <a:latin typeface="Cambria" panose="02040503050406030204" pitchFamily="18" charset="0"/>
                <a:ea typeface="华文仿宋" panose="02010600040101010101" pitchFamily="2" charset="-122"/>
                <a:cs typeface="Times New Roman" panose="02020603050405020304" pitchFamily="18" charset="0"/>
              </a:rPr>
              <a:t>定义  </a:t>
            </a:r>
            <a:r>
              <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所有多项式时间可解的判定问题组成的问题类称作 </a:t>
            </a:r>
            <a:r>
              <a:rPr kumimoji="0" lang="en-US" altLang="zh-CN" sz="2400" b="1" i="0" u="none" strike="noStrike" kern="1200" cap="none" spc="0" normalizeH="0" noProof="0" dirty="0">
                <a:ln>
                  <a:noFill/>
                </a:ln>
                <a:solidFill>
                  <a:srgbClr val="C00000"/>
                </a:solidFill>
                <a:effectLst/>
                <a:uLnTx/>
                <a:uFillTx/>
                <a:latin typeface="Cambria" panose="02040503050406030204" pitchFamily="18" charset="0"/>
                <a:ea typeface="华文仿宋" panose="02010600040101010101" pitchFamily="2" charset="-122"/>
                <a:cs typeface="Times New Roman" panose="02020603050405020304" pitchFamily="18" charset="0"/>
              </a:rPr>
              <a:t>P</a:t>
            </a:r>
            <a:r>
              <a:rPr kumimoji="0" lang="zh-CN" altLang="en-US" sz="2400" b="1" i="0" u="none" strike="noStrike" kern="1200" cap="none" spc="0" normalizeH="0" noProof="0" dirty="0">
                <a:ln>
                  <a:noFill/>
                </a:ln>
                <a:solidFill>
                  <a:srgbClr val="C00000"/>
                </a:solidFill>
                <a:effectLst/>
                <a:uLnTx/>
                <a:uFillTx/>
                <a:latin typeface="Cambria" panose="02040503050406030204" pitchFamily="18" charset="0"/>
                <a:ea typeface="华文仿宋" panose="02010600040101010101" pitchFamily="2" charset="-122"/>
                <a:cs typeface="Times New Roman" panose="02020603050405020304" pitchFamily="18" charset="0"/>
              </a:rPr>
              <a:t>类</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endPar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ts val="1800"/>
              </a:spcBef>
              <a:spcAft>
                <a:spcPct val="0"/>
              </a:spcAft>
              <a:buClrTx/>
              <a:buSzTx/>
              <a:buFont typeface="Arial" panose="020B0604020202020204" pitchFamily="34" charset="0"/>
              <a:buNone/>
              <a:tabLst/>
              <a:defRPr/>
            </a:pPr>
            <a:r>
              <a:rPr kumimoji="0" lang="zh-CN" altLang="en-US" sz="2400" b="1" i="0" u="none" strike="noStrike" kern="1200" cap="none" spc="0" normalizeH="0" noProof="0" dirty="0">
                <a:ln>
                  <a:noFill/>
                </a:ln>
                <a:solidFill>
                  <a:srgbClr val="C00000"/>
                </a:solidFill>
                <a:effectLst/>
                <a:uLnTx/>
                <a:uFillTx/>
                <a:latin typeface="Cambria" panose="02040503050406030204" pitchFamily="18" charset="0"/>
                <a:ea typeface="华文仿宋" panose="02010600040101010101" pitchFamily="2" charset="-122"/>
                <a:cs typeface="Times New Roman" panose="02020603050405020304" pitchFamily="18" charset="0"/>
              </a:rPr>
              <a:t>定义</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设判定问题 </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 &lt;</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D</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Y </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&gt;, </a:t>
            </a:r>
            <a:r>
              <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如果存在两个输入变量的多项式时间算法 </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A </a:t>
            </a:r>
            <a:r>
              <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和多项式 </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p</a:t>
            </a:r>
            <a:r>
              <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，对每一个实例 </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I</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D</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I</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Y </a:t>
            </a:r>
            <a:r>
              <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当且仅当存在 </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t</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t</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 </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p</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I</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且 </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A </a:t>
            </a:r>
            <a:r>
              <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对输入 </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I </a:t>
            </a:r>
            <a:r>
              <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和 </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t </a:t>
            </a:r>
            <a:r>
              <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输出“</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Yes</a:t>
            </a:r>
            <a:r>
              <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则称</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是</a:t>
            </a:r>
            <a:r>
              <a:rPr kumimoji="0" lang="zh-CN" altLang="en-US" sz="2400" b="1" i="0" u="none" strike="noStrike" kern="1200" cap="none" spc="0" normalizeH="0" noProof="0" dirty="0">
                <a:ln>
                  <a:noFill/>
                </a:ln>
                <a:solidFill>
                  <a:srgbClr val="C00000"/>
                </a:solidFill>
                <a:effectLst/>
                <a:uLnTx/>
                <a:uFillTx/>
                <a:latin typeface="Cambria" panose="02040503050406030204" pitchFamily="18" charset="0"/>
                <a:ea typeface="华文仿宋" panose="02010600040101010101" pitchFamily="2" charset="-122"/>
                <a:cs typeface="Times New Roman" panose="02020603050405020304" pitchFamily="18" charset="0"/>
              </a:rPr>
              <a:t>多项式时间可验证的</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A</a:t>
            </a:r>
            <a:r>
              <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是</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的</a:t>
            </a:r>
            <a:r>
              <a:rPr kumimoji="0" lang="zh-CN" altLang="en-US" sz="2400" b="1" i="0" u="none" strike="noStrike" kern="1200" cap="none" spc="0" normalizeH="0" noProof="0" dirty="0">
                <a:ln>
                  <a:noFill/>
                </a:ln>
                <a:solidFill>
                  <a:srgbClr val="C00000"/>
                </a:solidFill>
                <a:effectLst/>
                <a:uLnTx/>
                <a:uFillTx/>
                <a:latin typeface="Cambria" panose="02040503050406030204" pitchFamily="18" charset="0"/>
                <a:ea typeface="华文仿宋" panose="02010600040101010101" pitchFamily="2" charset="-122"/>
                <a:cs typeface="Times New Roman" panose="02020603050405020304" pitchFamily="18" charset="0"/>
              </a:rPr>
              <a:t>多项式时间验证算法</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而当 </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I</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Y </a:t>
            </a:r>
            <a:r>
              <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时</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称 </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t </a:t>
            </a:r>
            <a:r>
              <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是 </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I</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a:t>
            </a:r>
            <a:r>
              <a:rPr kumimoji="0" lang="en-US" altLang="zh-CN" sz="2400" b="1" i="1"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Y </a:t>
            </a:r>
            <a:r>
              <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的</a:t>
            </a:r>
            <a:r>
              <a:rPr kumimoji="0" lang="zh-CN" altLang="en-US" sz="2400" b="1" i="0" u="none" strike="noStrike" kern="1200" cap="none" spc="0" normalizeH="0" noProof="0" dirty="0">
                <a:ln>
                  <a:noFill/>
                </a:ln>
                <a:solidFill>
                  <a:srgbClr val="C00000"/>
                </a:solidFill>
                <a:effectLst/>
                <a:uLnTx/>
                <a:uFillTx/>
                <a:latin typeface="Cambria" panose="02040503050406030204" pitchFamily="18" charset="0"/>
                <a:ea typeface="华文仿宋" panose="02010600040101010101" pitchFamily="2" charset="-122"/>
                <a:cs typeface="Times New Roman" panose="02020603050405020304" pitchFamily="18" charset="0"/>
              </a:rPr>
              <a:t>证据</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a:t>
            </a:r>
            <a:endPar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ts val="1800"/>
              </a:spcBef>
              <a:spcAft>
                <a:spcPct val="0"/>
              </a:spcAft>
              <a:buClrTx/>
              <a:buSzTx/>
              <a:buFont typeface="Arial" panose="020B0604020202020204" pitchFamily="34" charset="0"/>
              <a:buNone/>
              <a:tabLst/>
              <a:defRPr/>
            </a:pPr>
            <a:r>
              <a:rPr kumimoji="0" lang="zh-CN" altLang="en-US"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由所有多项式时间可验证的判定问题组成的问题类称作 </a:t>
            </a:r>
            <a:r>
              <a:rPr kumimoji="0" lang="en-US" altLang="zh-CN" sz="2400" b="1" i="0" u="none" strike="noStrike" kern="1200" cap="none" spc="0" normalizeH="0" noProof="0" dirty="0">
                <a:ln>
                  <a:noFill/>
                </a:ln>
                <a:solidFill>
                  <a:srgbClr val="C00000"/>
                </a:solidFill>
                <a:effectLst/>
                <a:uLnTx/>
                <a:uFillTx/>
                <a:latin typeface="Cambria" panose="02040503050406030204" pitchFamily="18" charset="0"/>
                <a:ea typeface="华文仿宋" panose="02010600040101010101" pitchFamily="2" charset="-122"/>
                <a:cs typeface="Times New Roman" panose="02020603050405020304" pitchFamily="18" charset="0"/>
              </a:rPr>
              <a:t>NP</a:t>
            </a:r>
            <a:r>
              <a:rPr kumimoji="0" lang="zh-CN" altLang="en-US" sz="2400" b="1" i="0" u="none" strike="noStrike" kern="1200" cap="none" spc="0" normalizeH="0" noProof="0" dirty="0">
                <a:ln>
                  <a:noFill/>
                </a:ln>
                <a:solidFill>
                  <a:srgbClr val="C00000"/>
                </a:solidFill>
                <a:effectLst/>
                <a:uLnTx/>
                <a:uFillTx/>
                <a:latin typeface="Cambria" panose="02040503050406030204" pitchFamily="18" charset="0"/>
                <a:ea typeface="华文仿宋" panose="02010600040101010101" pitchFamily="2" charset="-122"/>
                <a:cs typeface="Times New Roman" panose="02020603050405020304" pitchFamily="18" charset="0"/>
              </a:rPr>
              <a:t>类</a:t>
            </a:r>
            <a:r>
              <a:rPr kumimoji="0" lang="en-US" altLang="zh-CN" sz="2400" b="1" i="0" u="none" strike="noStrike" kern="1200" cap="none" spc="0" normalizeH="0" noProof="0" dirty="0">
                <a:ln>
                  <a:noFill/>
                </a:ln>
                <a:solidFill>
                  <a:srgbClr val="C00000"/>
                </a:solidFill>
                <a:effectLst/>
                <a:uLnTx/>
                <a:uFillTx/>
                <a:latin typeface="Cambria" panose="02040503050406030204" pitchFamily="18" charset="0"/>
                <a:ea typeface="华文仿宋" panose="02010600040101010101" pitchFamily="2" charset="-122"/>
                <a:cs typeface="Times New Roman" panose="02020603050405020304" pitchFamily="18" charset="0"/>
              </a:rPr>
              <a:t>(nondeterministic </a:t>
            </a:r>
            <a:r>
              <a:rPr kumimoji="0" lang="en-US" altLang="zh-CN" sz="2400" b="1" i="0" u="none" strike="noStrike" kern="1200" cap="none" spc="0" normalizeH="0" noProof="0" dirty="0" err="1">
                <a:ln>
                  <a:noFill/>
                </a:ln>
                <a:solidFill>
                  <a:srgbClr val="C00000"/>
                </a:solidFill>
                <a:effectLst/>
                <a:uLnTx/>
                <a:uFillTx/>
                <a:latin typeface="Cambria" panose="02040503050406030204" pitchFamily="18" charset="0"/>
                <a:ea typeface="华文仿宋" panose="02010600040101010101" pitchFamily="2" charset="-122"/>
                <a:cs typeface="Times New Roman" panose="02020603050405020304" pitchFamily="18" charset="0"/>
              </a:rPr>
              <a:t>polymial</a:t>
            </a:r>
            <a:r>
              <a:rPr kumimoji="0" lang="en-US" altLang="zh-CN" sz="2400" b="1" i="0" u="none" strike="noStrike" kern="1200" cap="none" spc="0" normalizeH="0" noProof="0" dirty="0">
                <a:ln>
                  <a:noFill/>
                </a:ln>
                <a:solidFill>
                  <a:srgbClr val="C00000"/>
                </a:solidFill>
                <a:effectLst/>
                <a:uLnTx/>
                <a:uFillTx/>
                <a:latin typeface="Cambria" panose="02040503050406030204" pitchFamily="18" charset="0"/>
                <a:ea typeface="华文仿宋" panose="02010600040101010101" pitchFamily="2" charset="-122"/>
                <a:cs typeface="Times New Roman" panose="02020603050405020304" pitchFamily="18" charset="0"/>
              </a:rPr>
              <a:t>)</a:t>
            </a:r>
            <a:r>
              <a:rPr kumimoji="0" lang="en-US" altLang="zh-CN" sz="2400" b="1" i="0" u="none" strike="noStrike" kern="1200" cap="none" spc="0" normalizeH="0" noProof="0" dirty="0">
                <a:ln>
                  <a:noFill/>
                </a:ln>
                <a:solidFill>
                  <a:sysClr val="windowText" lastClr="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ts val="180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HC(</a:t>
            </a:r>
            <a:r>
              <a:rPr kumimoji="0" lang="zh-CN" altLang="en-US"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哈密顿回路</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TSP(</a:t>
            </a:r>
            <a:r>
              <a:rPr kumimoji="0" lang="zh-CN" altLang="en-US"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货郎</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0-1</a:t>
            </a:r>
            <a:r>
              <a:rPr kumimoji="0" lang="zh-CN" altLang="en-US"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背包</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NP</a:t>
            </a:r>
            <a:endParaRPr kumimoji="0" lang="zh-CN" altLang="en-US"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218732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7" descr="C:\Users\HP\Desktop\图片1.jpg">
            <a:extLst>
              <a:ext uri="{FF2B5EF4-FFF2-40B4-BE49-F238E27FC236}">
                <a16:creationId xmlns:a16="http://schemas.microsoft.com/office/drawing/2014/main" id="{A45E40B5-4306-46F6-8A14-340825667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4120" b="23666"/>
          <a:stretch>
            <a:fillRect/>
          </a:stretch>
        </p:blipFill>
        <p:spPr bwMode="auto">
          <a:xfrm>
            <a:off x="0" y="0"/>
            <a:ext cx="12192000" cy="529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内容占位符 3">
            <a:extLst>
              <a:ext uri="{FF2B5EF4-FFF2-40B4-BE49-F238E27FC236}">
                <a16:creationId xmlns:a16="http://schemas.microsoft.com/office/drawing/2014/main" id="{C98F3902-B8C5-45FD-A9E0-A1D2F5ADBD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933826"/>
            <a:ext cx="1219200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2">
            <a:extLst>
              <a:ext uri="{FF2B5EF4-FFF2-40B4-BE49-F238E27FC236}">
                <a16:creationId xmlns:a16="http://schemas.microsoft.com/office/drawing/2014/main" id="{1A72FF85-7371-4661-A344-51730449B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76" y="101601"/>
            <a:ext cx="3116263"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文本框 1">
            <a:extLst>
              <a:ext uri="{FF2B5EF4-FFF2-40B4-BE49-F238E27FC236}">
                <a16:creationId xmlns:a16="http://schemas.microsoft.com/office/drawing/2014/main" id="{8C21BFBD-962A-463E-8BD7-28CD1E6F6B5B}"/>
              </a:ext>
            </a:extLst>
          </p:cNvPr>
          <p:cNvSpPr txBox="1">
            <a:spLocks noChangeArrowheads="1"/>
          </p:cNvSpPr>
          <p:nvPr/>
        </p:nvSpPr>
        <p:spPr bwMode="auto">
          <a:xfrm>
            <a:off x="1919288" y="2060575"/>
            <a:ext cx="8064500" cy="1187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5400" b="1" dirty="0">
                <a:solidFill>
                  <a:srgbClr val="00B0F0"/>
                </a:solidFill>
                <a:latin typeface="HGH7X_CNKI" panose="02000500000000000000" pitchFamily="2" charset="-122"/>
                <a:ea typeface="HGH7X_CNKI" panose="02000500000000000000" pitchFamily="2" charset="-122"/>
              </a:rPr>
              <a:t>Thank you</a:t>
            </a:r>
            <a:endParaRPr kumimoji="0" lang="en-US" altLang="zh-CN" sz="5400" b="1" i="0" u="none" strike="noStrike" kern="1200" cap="none" spc="0" normalizeH="0" baseline="0" noProof="0" dirty="0">
              <a:ln>
                <a:noFill/>
              </a:ln>
              <a:solidFill>
                <a:srgbClr val="00B0F0"/>
              </a:solidFill>
              <a:effectLst/>
              <a:uLnTx/>
              <a:uFillTx/>
              <a:latin typeface="HGH7X_CNKI" panose="02000500000000000000" pitchFamily="2" charset="-122"/>
              <a:ea typeface="HGH7X_CNKI" panose="02000500000000000000" pitchFamily="2" charset="-122"/>
            </a:endParaRPr>
          </a:p>
        </p:txBody>
      </p:sp>
    </p:spTree>
    <p:extLst>
      <p:ext uri="{BB962C8B-B14F-4D97-AF65-F5344CB8AC3E}">
        <p14:creationId xmlns:p14="http://schemas.microsoft.com/office/powerpoint/2010/main" val="3903181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引言</a:t>
            </a:r>
          </a:p>
        </p:txBody>
      </p:sp>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1264414" y="1485990"/>
            <a:ext cx="9096946" cy="33123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rPr>
              <a:t>—</a:t>
            </a:r>
            <a:r>
              <a:rPr lang="zh-CN" altLang="en-US" sz="2400" kern="0" dirty="0">
                <a:latin typeface="Cambria" panose="02040503050406030204" pitchFamily="18" charset="0"/>
                <a:ea typeface="华文仿宋" panose="02010600040101010101" pitchFamily="2" charset="-122"/>
              </a:rPr>
              <a:t>与回溯法一样，分支界限是搜索一个解空间，而这个解空间通常组织成一棵树。</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rPr>
              <a:t>—</a:t>
            </a:r>
            <a:r>
              <a:rPr lang="zh-CN" altLang="en-US" sz="2400" kern="0" dirty="0">
                <a:solidFill>
                  <a:srgbClr val="0070C0"/>
                </a:solidFill>
                <a:latin typeface="Cambria" panose="02040503050406030204" pitchFamily="18" charset="0"/>
                <a:ea typeface="华文仿宋" panose="02010600040101010101" pitchFamily="2" charset="-122"/>
              </a:rPr>
              <a:t>常见的树结构</a:t>
            </a:r>
            <a:r>
              <a:rPr lang="zh-CN" altLang="en-US" sz="2400" kern="0" dirty="0">
                <a:latin typeface="Cambria" panose="02040503050406030204" pitchFamily="18" charset="0"/>
                <a:ea typeface="华文仿宋" panose="02010600040101010101" pitchFamily="2" charset="-122"/>
              </a:rPr>
              <a:t>：子集树和排列树</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rPr>
              <a:t>—</a:t>
            </a:r>
            <a:r>
              <a:rPr lang="zh-CN" altLang="en-US" sz="2400" kern="0" dirty="0">
                <a:latin typeface="Cambria" panose="02040503050406030204" pitchFamily="18" charset="0"/>
                <a:ea typeface="华文仿宋" panose="02010600040101010101" pitchFamily="2" charset="-122"/>
              </a:rPr>
              <a:t>回溯以深度优先搜索一棵树，而分支界限常常以</a:t>
            </a:r>
            <a:r>
              <a:rPr lang="zh-CN" altLang="en-US" sz="2400" kern="0" dirty="0">
                <a:solidFill>
                  <a:srgbClr val="00B0F0"/>
                </a:solidFill>
                <a:latin typeface="Cambria" panose="02040503050406030204" pitchFamily="18" charset="0"/>
                <a:ea typeface="华文仿宋" panose="02010600040101010101" pitchFamily="2" charset="-122"/>
              </a:rPr>
              <a:t>广度优先</a:t>
            </a:r>
            <a:r>
              <a:rPr lang="zh-CN" altLang="en-US" sz="2400" kern="0" dirty="0">
                <a:latin typeface="Cambria" panose="02040503050406030204" pitchFamily="18" charset="0"/>
                <a:ea typeface="华文仿宋" panose="02010600040101010101" pitchFamily="2" charset="-122"/>
              </a:rPr>
              <a:t>或</a:t>
            </a:r>
            <a:r>
              <a:rPr lang="zh-CN" altLang="en-US" sz="2400" kern="0" dirty="0">
                <a:solidFill>
                  <a:srgbClr val="00B0F0"/>
                </a:solidFill>
                <a:latin typeface="Cambria" panose="02040503050406030204" pitchFamily="18" charset="0"/>
                <a:ea typeface="华文仿宋" panose="02010600040101010101" pitchFamily="2" charset="-122"/>
              </a:rPr>
              <a:t>最小耗费优先</a:t>
            </a:r>
            <a:r>
              <a:rPr lang="zh-CN" altLang="en-US" sz="2400" kern="0" dirty="0">
                <a:latin typeface="Cambria" panose="02040503050406030204" pitchFamily="18" charset="0"/>
                <a:ea typeface="华文仿宋" panose="02010600040101010101" pitchFamily="2" charset="-122"/>
              </a:rPr>
              <a:t>的方法搜索这棵树。</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引言</a:t>
            </a:r>
          </a:p>
        </p:txBody>
      </p:sp>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1264414" y="1485990"/>
            <a:ext cx="9096946" cy="33123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rPr>
              <a:t>—</a:t>
            </a:r>
            <a:r>
              <a:rPr lang="zh-CN" altLang="en-US" sz="2400" kern="0" dirty="0">
                <a:latin typeface="Cambria" panose="02040503050406030204" pitchFamily="18" charset="0"/>
                <a:ea typeface="华文仿宋" panose="02010600040101010101" pitchFamily="2" charset="-122"/>
              </a:rPr>
              <a:t>解空间树。</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rPr>
              <a:t>—</a:t>
            </a:r>
            <a:r>
              <a:rPr lang="zh-CN" altLang="en-US" sz="2400" kern="0" dirty="0">
                <a:solidFill>
                  <a:srgbClr val="0070C0"/>
                </a:solidFill>
                <a:latin typeface="Cambria" panose="02040503050406030204" pitchFamily="18" charset="0"/>
                <a:ea typeface="华文仿宋" panose="02010600040101010101" pitchFamily="2" charset="-122"/>
              </a:rPr>
              <a:t>分支限界法</a:t>
            </a:r>
            <a:r>
              <a:rPr lang="zh-CN" altLang="en-US" sz="2400" kern="0" dirty="0">
                <a:latin typeface="Cambria" panose="02040503050406030204" pitchFamily="18" charset="0"/>
                <a:ea typeface="华文仿宋" panose="02010600040101010101" pitchFamily="2" charset="-122"/>
              </a:rPr>
              <a:t>：常用于解最优化问题</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rPr>
              <a:t>          </a:t>
            </a:r>
            <a:r>
              <a:rPr lang="en-US" altLang="zh-CN" sz="2400" kern="0" dirty="0">
                <a:latin typeface="Cambria" panose="02040503050406030204" pitchFamily="18" charset="0"/>
                <a:ea typeface="华文仿宋" panose="02010600040101010101" pitchFamily="2" charset="-122"/>
                <a:cs typeface="Calibri" panose="020F0502020204030204" pitchFamily="34" charset="0"/>
              </a:rPr>
              <a:t>▪</a:t>
            </a:r>
            <a:r>
              <a:rPr lang="zh-CN" altLang="en-US" sz="2400" kern="0" dirty="0">
                <a:latin typeface="Cambria" panose="02040503050406030204" pitchFamily="18" charset="0"/>
                <a:ea typeface="华文仿宋" panose="02010600040101010101" pitchFamily="2" charset="-122"/>
                <a:cs typeface="Calibri" panose="020F0502020204030204" pitchFamily="34" charset="0"/>
              </a:rPr>
              <a:t>确定所求问题的上下界。</a:t>
            </a:r>
            <a:endParaRPr lang="en-US" altLang="zh-CN" sz="2400" kern="0" dirty="0">
              <a:latin typeface="Cambria" panose="02040503050406030204" pitchFamily="18" charset="0"/>
              <a:ea typeface="华文仿宋" panose="02010600040101010101" pitchFamily="2" charset="-122"/>
              <a:cs typeface="Calibri" panose="020F0502020204030204" pitchFamily="34" charset="0"/>
            </a:endParaRPr>
          </a:p>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rPr>
              <a:t>          </a:t>
            </a:r>
            <a:r>
              <a:rPr lang="en-US" altLang="zh-CN" sz="2400" kern="0" dirty="0">
                <a:latin typeface="Cambria" panose="02040503050406030204" pitchFamily="18" charset="0"/>
                <a:ea typeface="华文仿宋" panose="02010600040101010101" pitchFamily="2" charset="-122"/>
                <a:cs typeface="Calibri" panose="020F0502020204030204" pitchFamily="34" charset="0"/>
              </a:rPr>
              <a:t>▪</a:t>
            </a:r>
            <a:r>
              <a:rPr lang="zh-CN" altLang="en-US" sz="2400" kern="0" dirty="0">
                <a:latin typeface="Cambria" panose="02040503050406030204" pitchFamily="18" charset="0"/>
                <a:ea typeface="华文仿宋" panose="02010600040101010101" pitchFamily="2" charset="-122"/>
                <a:cs typeface="Calibri" panose="020F0502020204030204" pitchFamily="34" charset="0"/>
              </a:rPr>
              <a:t>在每个节点使用限界函数来屏蔽节点或是扩展结点。</a:t>
            </a:r>
            <a:endParaRPr lang="en-US" altLang="zh-CN" sz="2400" kern="0" dirty="0">
              <a:latin typeface="Cambria" panose="02040503050406030204" pitchFamily="18" charset="0"/>
              <a:ea typeface="华文仿宋" panose="02010600040101010101" pitchFamily="2" charset="-122"/>
              <a:cs typeface="Calibri" panose="020F0502020204030204" pitchFamily="34" charset="0"/>
            </a:endParaRPr>
          </a:p>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rPr>
              <a:t>          </a:t>
            </a:r>
            <a:r>
              <a:rPr lang="en-US" altLang="zh-CN" sz="2400" kern="0" dirty="0">
                <a:latin typeface="Cambria" panose="02040503050406030204" pitchFamily="18" charset="0"/>
                <a:ea typeface="华文仿宋" panose="02010600040101010101" pitchFamily="2" charset="-122"/>
                <a:cs typeface="Calibri" panose="020F0502020204030204" pitchFamily="34" charset="0"/>
              </a:rPr>
              <a:t>▪</a:t>
            </a:r>
            <a:r>
              <a:rPr lang="zh-CN" altLang="en-US" sz="2400" kern="0" dirty="0">
                <a:latin typeface="Cambria" panose="02040503050406030204" pitchFamily="18" charset="0"/>
                <a:ea typeface="华文仿宋" panose="02010600040101010101" pitchFamily="2" charset="-122"/>
                <a:cs typeface="Calibri" panose="020F0502020204030204" pitchFamily="34" charset="0"/>
              </a:rPr>
              <a:t>然后，使用目前为止最好的解来帮助剪枝，直到所有顶点被</a:t>
            </a:r>
            <a:endParaRPr lang="en-US" altLang="zh-CN" sz="2400" kern="0" dirty="0">
              <a:latin typeface="Cambria" panose="02040503050406030204" pitchFamily="18" charset="0"/>
              <a:ea typeface="华文仿宋" panose="02010600040101010101" pitchFamily="2" charset="-122"/>
              <a:cs typeface="Calibri" panose="020F0502020204030204" pitchFamily="34" charset="0"/>
            </a:endParaRPr>
          </a:p>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cs typeface="Calibri" panose="020F0502020204030204" pitchFamily="34" charset="0"/>
              </a:rPr>
              <a:t>            </a:t>
            </a:r>
            <a:r>
              <a:rPr lang="zh-CN" altLang="en-US" sz="2400" kern="0" dirty="0">
                <a:latin typeface="Cambria" panose="02040503050406030204" pitchFamily="18" charset="0"/>
                <a:ea typeface="华文仿宋" panose="02010600040101010101" pitchFamily="2" charset="-122"/>
                <a:cs typeface="Calibri" panose="020F0502020204030204" pitchFamily="34" charset="0"/>
              </a:rPr>
              <a:t>遍历或是被剪掉。</a:t>
            </a:r>
            <a:endParaRPr lang="zh-CN" altLang="en-US" sz="2400" kern="0" dirty="0">
              <a:latin typeface="Cambria" panose="02040503050406030204" pitchFamily="18" charset="0"/>
              <a:ea typeface="华文仿宋" panose="02010600040101010101" pitchFamily="2" charset="-122"/>
            </a:endParaRPr>
          </a:p>
        </p:txBody>
      </p:sp>
    </p:spTree>
    <p:extLst>
      <p:ext uri="{BB962C8B-B14F-4D97-AF65-F5344CB8AC3E}">
        <p14:creationId xmlns:p14="http://schemas.microsoft.com/office/powerpoint/2010/main" val="6978392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分支限界法</a:t>
            </a:r>
          </a:p>
        </p:txBody>
      </p:sp>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1359948" y="1404102"/>
            <a:ext cx="9700804" cy="430066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rPr>
              <a:t>·</a:t>
            </a:r>
            <a:r>
              <a:rPr lang="zh-CN" altLang="en-US" sz="2400" kern="0" dirty="0">
                <a:latin typeface="Cambria" panose="02040503050406030204" pitchFamily="18" charset="0"/>
                <a:ea typeface="华文仿宋" panose="02010600040101010101" pitchFamily="2" charset="-122"/>
              </a:rPr>
              <a:t>假如我们在考虑一个最小化问题时。我们的想法是使所有的可能目标函数值必须维持在上界（目前为止最好的解的目标函数值</a:t>
            </a:r>
            <a:r>
              <a:rPr lang="en-US" altLang="zh-CN" sz="2400" kern="0" dirty="0">
                <a:latin typeface="Cambria" panose="02040503050406030204" pitchFamily="18" charset="0"/>
                <a:ea typeface="华文仿宋" panose="02010600040101010101" pitchFamily="2" charset="-122"/>
              </a:rPr>
              <a:t>)</a:t>
            </a:r>
            <a:r>
              <a:rPr lang="zh-CN" altLang="en-US" sz="2400" kern="0" dirty="0">
                <a:latin typeface="Cambria" panose="02040503050406030204" pitchFamily="18" charset="0"/>
                <a:ea typeface="华文仿宋" panose="02010600040101010101" pitchFamily="2" charset="-122"/>
              </a:rPr>
              <a:t>与下界之间。如果在某一数量的决策之后（转移操作），我们到达一个节点，在这个节点上我们得到的下界大于或等于上界，那么就没有必要在扩展这个节点既不需在延伸这个分支。</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rPr>
              <a:t>·</a:t>
            </a:r>
            <a:r>
              <a:rPr lang="zh-CN" altLang="en-US" sz="2400" kern="0" dirty="0">
                <a:latin typeface="Cambria" panose="02040503050406030204" pitchFamily="18" charset="0"/>
                <a:ea typeface="华文仿宋" panose="02010600040101010101" pitchFamily="2" charset="-122"/>
              </a:rPr>
              <a:t>对于最大化问题规则正好相反</a:t>
            </a:r>
            <a:r>
              <a:rPr lang="en-US" altLang="zh-CN" sz="2400" kern="0" dirty="0">
                <a:latin typeface="Cambria" panose="02040503050406030204" pitchFamily="18" charset="0"/>
                <a:ea typeface="华文仿宋" panose="02010600040101010101" pitchFamily="2" charset="-122"/>
              </a:rPr>
              <a:t>:</a:t>
            </a:r>
            <a:r>
              <a:rPr lang="zh-CN" altLang="en-US" sz="2400" kern="0" dirty="0">
                <a:latin typeface="Cambria" panose="02040503050406030204" pitchFamily="18" charset="0"/>
                <a:ea typeface="华文仿宋" panose="02010600040101010101" pitchFamily="2" charset="-122"/>
              </a:rPr>
              <a:t>一旦上界小于或等于先前确定的下界，那么就剪掉这个枝。</a:t>
            </a:r>
          </a:p>
          <a:p>
            <a:pPr>
              <a:lnSpc>
                <a:spcPct val="150000"/>
              </a:lnSpc>
              <a:buClr>
                <a:srgbClr val="666600"/>
              </a:buClr>
              <a:buFont typeface="Wingdings" panose="05000000000000000000" pitchFamily="2" charset="2"/>
              <a:buNone/>
              <a:defRPr/>
            </a:pPr>
            <a:endParaRPr lang="en-US" altLang="zh-CN" sz="2400" kern="0" dirty="0">
              <a:latin typeface="Cambria" panose="02040503050406030204" pitchFamily="18" charset="0"/>
              <a:ea typeface="华文仿宋" panose="02010600040101010101" pitchFamily="2" charset="-122"/>
            </a:endParaRPr>
          </a:p>
        </p:txBody>
      </p:sp>
    </p:spTree>
    <p:extLst>
      <p:ext uri="{BB962C8B-B14F-4D97-AF65-F5344CB8AC3E}">
        <p14:creationId xmlns:p14="http://schemas.microsoft.com/office/powerpoint/2010/main" val="11345080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分支限界法</a:t>
            </a:r>
          </a:p>
        </p:txBody>
      </p:sp>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999939" y="1499204"/>
            <a:ext cx="9700804" cy="33123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rPr>
              <a:t>·</a:t>
            </a:r>
            <a:r>
              <a:rPr lang="zh-CN" altLang="en-US" sz="2400" kern="0" dirty="0">
                <a:latin typeface="Cambria" panose="02040503050406030204" pitchFamily="18" charset="0"/>
                <a:ea typeface="华文仿宋" panose="02010600040101010101" pitchFamily="2" charset="-122"/>
              </a:rPr>
              <a:t>首先，分支限界是对最优化问题可行解进行剪枝的一个方法。</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rPr>
              <a:t>·</a:t>
            </a:r>
            <a:r>
              <a:rPr lang="zh-CN" altLang="en-US" sz="2400" kern="0" dirty="0">
                <a:latin typeface="Cambria" panose="02040503050406030204" pitchFamily="18" charset="0"/>
                <a:ea typeface="华文仿宋" panose="02010600040101010101" pitchFamily="2" charset="-122"/>
              </a:rPr>
              <a:t>将搜索集中在有希望得到解的分支上。也就是说，在基于上下界和可</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rPr>
              <a:t>  </a:t>
            </a:r>
            <a:r>
              <a:rPr lang="zh-CN" altLang="en-US" sz="2400" kern="0" dirty="0">
                <a:latin typeface="Cambria" panose="02040503050406030204" pitchFamily="18" charset="0"/>
                <a:ea typeface="华文仿宋" panose="02010600040101010101" pitchFamily="2" charset="-122"/>
              </a:rPr>
              <a:t>以得到最优解的基础上，扩展分支，理由是发展这样的分支可以得到</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rPr>
              <a:t>   </a:t>
            </a:r>
            <a:r>
              <a:rPr lang="zh-CN" altLang="en-US" sz="2400" kern="0" dirty="0">
                <a:latin typeface="Cambria" panose="02040503050406030204" pitchFamily="18" charset="0"/>
                <a:ea typeface="华文仿宋" panose="02010600040101010101" pitchFamily="2" charset="-122"/>
              </a:rPr>
              <a:t>更好的上下界，从而可以剪去更多的分支。</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rPr>
              <a:t>·</a:t>
            </a:r>
            <a:r>
              <a:rPr lang="zh-CN" altLang="en-US" sz="2400" kern="0" dirty="0">
                <a:latin typeface="Cambria" panose="02040503050406030204" pitchFamily="18" charset="0"/>
                <a:ea typeface="华文仿宋" panose="02010600040101010101" pitchFamily="2" charset="-122"/>
              </a:rPr>
              <a:t>总之，不要单纯以</a:t>
            </a:r>
            <a:r>
              <a:rPr lang="en-US" altLang="zh-CN" sz="2400" kern="0" dirty="0">
                <a:latin typeface="Cambria" panose="02040503050406030204" pitchFamily="18" charset="0"/>
                <a:ea typeface="华文仿宋" panose="02010600040101010101" pitchFamily="2" charset="-122"/>
              </a:rPr>
              <a:t>DFS</a:t>
            </a:r>
            <a:r>
              <a:rPr lang="zh-CN" altLang="en-US" sz="2400" kern="0" dirty="0">
                <a:latin typeface="Cambria" panose="02040503050406030204" pitchFamily="18" charset="0"/>
                <a:ea typeface="华文仿宋" panose="02010600040101010101" pitchFamily="2" charset="-122"/>
              </a:rPr>
              <a:t>或</a:t>
            </a:r>
            <a:r>
              <a:rPr lang="en-US" altLang="zh-CN" sz="2400" kern="0" dirty="0">
                <a:latin typeface="Cambria" panose="02040503050406030204" pitchFamily="18" charset="0"/>
                <a:ea typeface="华文仿宋" panose="02010600040101010101" pitchFamily="2" charset="-122"/>
              </a:rPr>
              <a:t>BFS</a:t>
            </a:r>
            <a:r>
              <a:rPr lang="zh-CN" altLang="en-US" sz="2400" kern="0" dirty="0">
                <a:latin typeface="Cambria" panose="02040503050406030204" pitchFamily="18" charset="0"/>
                <a:ea typeface="华文仿宋" panose="02010600040101010101" pitchFamily="2" charset="-122"/>
              </a:rPr>
              <a:t>来进行搜索，而要结合起来进行搜索。</a:t>
            </a:r>
          </a:p>
          <a:p>
            <a:pPr>
              <a:lnSpc>
                <a:spcPct val="150000"/>
              </a:lnSpc>
              <a:buClr>
                <a:srgbClr val="666600"/>
              </a:buClr>
              <a:buFont typeface="Wingdings" panose="05000000000000000000" pitchFamily="2" charset="2"/>
              <a:buNone/>
              <a:defRPr/>
            </a:pPr>
            <a:endParaRPr lang="zh-CN" altLang="en-US" sz="2400" kern="0" dirty="0">
              <a:latin typeface="Cambria" panose="02040503050406030204" pitchFamily="18" charset="0"/>
              <a:ea typeface="华文仿宋" panose="02010600040101010101" pitchFamily="2" charset="-122"/>
            </a:endParaRPr>
          </a:p>
        </p:txBody>
      </p:sp>
    </p:spTree>
    <p:extLst>
      <p:ext uri="{BB962C8B-B14F-4D97-AF65-F5344CB8AC3E}">
        <p14:creationId xmlns:p14="http://schemas.microsoft.com/office/powerpoint/2010/main" val="35414811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分支限界法</a:t>
            </a:r>
          </a:p>
        </p:txBody>
      </p:sp>
      <p:sp>
        <p:nvSpPr>
          <p:cNvPr id="5" name="Rectangle 5">
            <a:extLst>
              <a:ext uri="{FF2B5EF4-FFF2-40B4-BE49-F238E27FC236}">
                <a16:creationId xmlns:a16="http://schemas.microsoft.com/office/drawing/2014/main" id="{58328744-A481-F957-2C39-90A4A01B4621}"/>
              </a:ext>
            </a:extLst>
          </p:cNvPr>
          <p:cNvSpPr txBox="1">
            <a:spLocks noChangeArrowheads="1"/>
          </p:cNvSpPr>
          <p:nvPr/>
        </p:nvSpPr>
        <p:spPr bwMode="auto">
          <a:xfrm>
            <a:off x="889937" y="771289"/>
            <a:ext cx="9858901" cy="82550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分支限界需要的步骤如下：</a:t>
            </a:r>
          </a:p>
        </p:txBody>
      </p:sp>
      <p:sp>
        <p:nvSpPr>
          <p:cNvPr id="8" name="Rectangle 5">
            <a:extLst>
              <a:ext uri="{FF2B5EF4-FFF2-40B4-BE49-F238E27FC236}">
                <a16:creationId xmlns:a16="http://schemas.microsoft.com/office/drawing/2014/main" id="{67BD49A0-9CB6-4393-FFBE-1885DA7BA1FA}"/>
              </a:ext>
            </a:extLst>
          </p:cNvPr>
          <p:cNvSpPr txBox="1">
            <a:spLocks noChangeArrowheads="1"/>
          </p:cNvSpPr>
          <p:nvPr/>
        </p:nvSpPr>
        <p:spPr bwMode="auto">
          <a:xfrm>
            <a:off x="889937" y="1582539"/>
            <a:ext cx="10412126" cy="342618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lnSpc>
                <a:spcPct val="150000"/>
              </a:lnSpc>
              <a:buClr>
                <a:srgbClr val="666600"/>
              </a:buClr>
              <a:buNone/>
              <a:defRPr/>
            </a:pPr>
            <a:r>
              <a:rPr lang="en-US" altLang="zh-CN" sz="2400" kern="0" dirty="0">
                <a:latin typeface="Calibri" panose="020F0502020204030204" pitchFamily="34" charset="0"/>
                <a:ea typeface="华文仿宋" panose="02010600040101010101" pitchFamily="2" charset="-122"/>
                <a:cs typeface="Calibri" panose="020F0502020204030204" pitchFamily="34" charset="0"/>
              </a:rPr>
              <a:t>1</a:t>
            </a:r>
            <a:r>
              <a:rPr lang="zh-CN" altLang="en-US" sz="2400" kern="0" dirty="0">
                <a:latin typeface="Calibri" panose="020F0502020204030204" pitchFamily="34" charset="0"/>
                <a:ea typeface="华文仿宋" panose="02010600040101010101" pitchFamily="2" charset="-122"/>
                <a:cs typeface="Calibri" panose="020F0502020204030204" pitchFamily="34" charset="0"/>
              </a:rPr>
              <a:t>．对所求的问题定义一个解空间。这个解空间至少包含这个问题的最优解</a:t>
            </a:r>
            <a:r>
              <a:rPr lang="en-US" altLang="zh-CN" sz="2400" kern="0" dirty="0">
                <a:latin typeface="Calibri" panose="020F0502020204030204" pitchFamily="34" charset="0"/>
                <a:ea typeface="华文仿宋" panose="02010600040101010101" pitchFamily="2" charset="-122"/>
                <a:cs typeface="Calibri" panose="020F0502020204030204" pitchFamily="34" charset="0"/>
              </a:rPr>
              <a:t>.</a:t>
            </a:r>
          </a:p>
          <a:p>
            <a:pPr marL="0" indent="0" eaLnBrk="1" hangingPunct="1">
              <a:lnSpc>
                <a:spcPct val="150000"/>
              </a:lnSpc>
              <a:buClr>
                <a:srgbClr val="666600"/>
              </a:buClr>
              <a:buNone/>
              <a:defRPr/>
            </a:pPr>
            <a:r>
              <a:rPr lang="en-US" altLang="zh-CN" sz="2400" kern="0" dirty="0">
                <a:latin typeface="Calibri" panose="020F0502020204030204" pitchFamily="34" charset="0"/>
                <a:ea typeface="华文仿宋" panose="02010600040101010101" pitchFamily="2" charset="-122"/>
                <a:cs typeface="Calibri" panose="020F0502020204030204" pitchFamily="34" charset="0"/>
              </a:rPr>
              <a:t>2.</a:t>
            </a:r>
            <a:r>
              <a:rPr lang="zh-CN" altLang="en-US" sz="2400" kern="0" dirty="0">
                <a:latin typeface="Calibri" panose="020F0502020204030204" pitchFamily="34" charset="0"/>
                <a:ea typeface="华文仿宋" panose="02010600040101010101" pitchFamily="2" charset="-122"/>
                <a:cs typeface="Calibri" panose="020F0502020204030204" pitchFamily="34" charset="0"/>
              </a:rPr>
              <a:t>对解空间进行组织，以便能更好的搜索。</a:t>
            </a:r>
            <a:endParaRPr lang="en-US" altLang="zh-CN" sz="2400" kern="0" dirty="0">
              <a:latin typeface="Calibri" panose="020F0502020204030204" pitchFamily="34" charset="0"/>
              <a:ea typeface="华文仿宋" panose="02010600040101010101" pitchFamily="2" charset="-122"/>
              <a:cs typeface="Calibri" panose="020F0502020204030204" pitchFamily="34" charset="0"/>
            </a:endParaRPr>
          </a:p>
          <a:p>
            <a:pPr marL="0" indent="0" eaLnBrk="1" hangingPunct="1">
              <a:lnSpc>
                <a:spcPct val="150000"/>
              </a:lnSpc>
              <a:buClr>
                <a:srgbClr val="666600"/>
              </a:buClr>
              <a:buNone/>
              <a:defRPr/>
            </a:pPr>
            <a:r>
              <a:rPr lang="en-US" altLang="zh-CN" sz="2400" kern="0" dirty="0">
                <a:latin typeface="Calibri" panose="020F0502020204030204" pitchFamily="34" charset="0"/>
                <a:ea typeface="华文仿宋" panose="02010600040101010101" pitchFamily="2" charset="-122"/>
                <a:cs typeface="Calibri" panose="020F0502020204030204" pitchFamily="34" charset="0"/>
              </a:rPr>
              <a:t>    </a:t>
            </a:r>
            <a:r>
              <a:rPr lang="zh-CN" altLang="en-US" sz="2400" kern="0" dirty="0">
                <a:latin typeface="Calibri" panose="020F0502020204030204" pitchFamily="34" charset="0"/>
                <a:ea typeface="华文仿宋" panose="02010600040101010101" pitchFamily="2" charset="-122"/>
                <a:cs typeface="Calibri" panose="020F0502020204030204" pitchFamily="34" charset="0"/>
              </a:rPr>
              <a:t>比较常见组织方式有图或是一棵树。</a:t>
            </a:r>
            <a:endParaRPr lang="en-US" altLang="zh-CN" sz="2400" kern="0" dirty="0">
              <a:latin typeface="Calibri" panose="020F0502020204030204" pitchFamily="34" charset="0"/>
              <a:ea typeface="华文仿宋" panose="02010600040101010101" pitchFamily="2" charset="-122"/>
              <a:cs typeface="Calibri" panose="020F0502020204030204" pitchFamily="34" charset="0"/>
            </a:endParaRPr>
          </a:p>
          <a:p>
            <a:pPr marL="0" indent="0" eaLnBrk="1" hangingPunct="1">
              <a:lnSpc>
                <a:spcPct val="150000"/>
              </a:lnSpc>
              <a:buClr>
                <a:srgbClr val="666600"/>
              </a:buClr>
              <a:buNone/>
              <a:defRPr/>
            </a:pPr>
            <a:r>
              <a:rPr lang="en-US" altLang="zh-CN" sz="2400" kern="0" dirty="0">
                <a:latin typeface="Calibri" panose="020F0502020204030204" pitchFamily="34" charset="0"/>
                <a:ea typeface="华文仿宋" panose="02010600040101010101" pitchFamily="2" charset="-122"/>
                <a:cs typeface="Calibri" panose="020F0502020204030204" pitchFamily="34" charset="0"/>
              </a:rPr>
              <a:t>3</a:t>
            </a:r>
            <a:r>
              <a:rPr lang="zh-CN" altLang="en-US" sz="2400" kern="0" dirty="0">
                <a:latin typeface="Calibri" panose="020F0502020204030204" pitchFamily="34" charset="0"/>
                <a:ea typeface="华文仿宋" panose="02010600040101010101" pitchFamily="2" charset="-122"/>
                <a:cs typeface="Calibri" panose="020F0502020204030204" pitchFamily="34" charset="0"/>
              </a:rPr>
              <a:t>．以广度优先搜索的方式搜索解空间，使用限界函数来避免那些不能得到解</a:t>
            </a:r>
            <a:endParaRPr lang="en-US" altLang="zh-CN" sz="2400" kern="0" dirty="0">
              <a:latin typeface="Calibri" panose="020F0502020204030204" pitchFamily="34" charset="0"/>
              <a:ea typeface="华文仿宋" panose="02010600040101010101" pitchFamily="2" charset="-122"/>
              <a:cs typeface="Calibri" panose="020F0502020204030204" pitchFamily="34" charset="0"/>
            </a:endParaRPr>
          </a:p>
          <a:p>
            <a:pPr marL="0" indent="0" eaLnBrk="1" hangingPunct="1">
              <a:lnSpc>
                <a:spcPct val="150000"/>
              </a:lnSpc>
              <a:buClr>
                <a:srgbClr val="666600"/>
              </a:buClr>
              <a:buNone/>
              <a:defRPr/>
            </a:pPr>
            <a:r>
              <a:rPr lang="en-US" altLang="zh-CN" sz="2400" kern="0" dirty="0">
                <a:latin typeface="Calibri" panose="020F0502020204030204" pitchFamily="34" charset="0"/>
                <a:ea typeface="华文仿宋" panose="02010600040101010101" pitchFamily="2" charset="-122"/>
                <a:cs typeface="Calibri" panose="020F0502020204030204" pitchFamily="34" charset="0"/>
              </a:rPr>
              <a:t>      </a:t>
            </a:r>
            <a:r>
              <a:rPr lang="zh-CN" altLang="en-US" sz="2400" kern="0" dirty="0">
                <a:latin typeface="Calibri" panose="020F0502020204030204" pitchFamily="34" charset="0"/>
                <a:ea typeface="华文仿宋" panose="02010600040101010101" pitchFamily="2" charset="-122"/>
                <a:cs typeface="Calibri" panose="020F0502020204030204" pitchFamily="34" charset="0"/>
              </a:rPr>
              <a:t>的子空间</a:t>
            </a:r>
          </a:p>
          <a:p>
            <a:pPr marL="0" indent="0" eaLnBrk="1" hangingPunct="1">
              <a:lnSpc>
                <a:spcPct val="150000"/>
              </a:lnSpc>
              <a:buClr>
                <a:srgbClr val="666600"/>
              </a:buClr>
              <a:buNone/>
              <a:defRPr/>
            </a:pPr>
            <a:endParaRPr lang="zh-CN" altLang="en-US" sz="2400" kern="0" dirty="0">
              <a:latin typeface="Calibri" panose="020F0502020204030204" pitchFamily="34" charset="0"/>
              <a:ea typeface="华文仿宋" panose="02010600040101010101" pitchFamily="2" charset="-122"/>
              <a:cs typeface="Calibri" panose="020F0502020204030204" pitchFamily="34" charset="0"/>
            </a:endParaRPr>
          </a:p>
        </p:txBody>
      </p:sp>
    </p:spTree>
    <p:extLst>
      <p:ext uri="{BB962C8B-B14F-4D97-AF65-F5344CB8AC3E}">
        <p14:creationId xmlns:p14="http://schemas.microsoft.com/office/powerpoint/2010/main" val="2547177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分支限界法</a:t>
            </a:r>
          </a:p>
        </p:txBody>
      </p:sp>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999939" y="1499203"/>
            <a:ext cx="9700804" cy="3918957"/>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rPr>
              <a:t>·</a:t>
            </a:r>
            <a:r>
              <a:rPr lang="zh-CN" altLang="en-US" sz="2400" kern="0" dirty="0">
                <a:latin typeface="Cambria" panose="02040503050406030204" pitchFamily="18" charset="0"/>
                <a:ea typeface="华文仿宋" panose="02010600040101010101" pitchFamily="2" charset="-122"/>
              </a:rPr>
              <a:t>分支限界是有系统的搜索一个解空间的另一个方法。首先在扩展节点</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rPr>
              <a:t>  </a:t>
            </a:r>
            <a:r>
              <a:rPr lang="zh-CN" altLang="en-US" sz="2400" kern="0" dirty="0">
                <a:latin typeface="Cambria" panose="02040503050406030204" pitchFamily="18" charset="0"/>
                <a:ea typeface="华文仿宋" panose="02010600040101010101" pitchFamily="2" charset="-122"/>
              </a:rPr>
              <a:t>的扩展方法上，它不同于回溯。</a:t>
            </a:r>
          </a:p>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rPr>
              <a:t>·</a:t>
            </a:r>
            <a:r>
              <a:rPr lang="zh-CN" altLang="en-US" sz="2400" kern="0" dirty="0">
                <a:latin typeface="Cambria" panose="02040503050406030204" pitchFamily="18" charset="0"/>
                <a:ea typeface="华文仿宋" panose="02010600040101010101" pitchFamily="2" charset="-122"/>
              </a:rPr>
              <a:t>每个活节点变成扩展节点只有一次。当一个节点变成扩展节点时，我</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rPr>
              <a:t>  </a:t>
            </a:r>
            <a:r>
              <a:rPr lang="zh-CN" altLang="en-US" sz="2400" kern="0" dirty="0">
                <a:latin typeface="Cambria" panose="02040503050406030204" pitchFamily="18" charset="0"/>
                <a:ea typeface="华文仿宋" panose="02010600040101010101" pitchFamily="2" charset="-122"/>
              </a:rPr>
              <a:t>们展开从它可到达的所有节点。其中那些不能得到可行解的节点去掉（成为死节点），把剩下来的节点加到活节点的表中，然后，从这个表中选一个节点作为下一个扩展节点。</a:t>
            </a:r>
          </a:p>
          <a:p>
            <a:pPr>
              <a:lnSpc>
                <a:spcPct val="150000"/>
              </a:lnSpc>
              <a:buClr>
                <a:srgbClr val="666600"/>
              </a:buClr>
              <a:buFont typeface="Wingdings" panose="05000000000000000000" pitchFamily="2" charset="2"/>
              <a:buNone/>
              <a:defRPr/>
            </a:pP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endParaRPr lang="zh-CN" altLang="en-US" sz="2400" kern="0" dirty="0">
              <a:latin typeface="Cambria" panose="02040503050406030204" pitchFamily="18" charset="0"/>
              <a:ea typeface="华文仿宋" panose="02010600040101010101" pitchFamily="2" charset="-122"/>
            </a:endParaRPr>
          </a:p>
        </p:txBody>
      </p:sp>
    </p:spTree>
    <p:extLst>
      <p:ext uri="{BB962C8B-B14F-4D97-AF65-F5344CB8AC3E}">
        <p14:creationId xmlns:p14="http://schemas.microsoft.com/office/powerpoint/2010/main" val="31622358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分支限界法</a:t>
            </a:r>
          </a:p>
        </p:txBody>
      </p:sp>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999939" y="1499203"/>
            <a:ext cx="9700804" cy="3918957"/>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a:lnSpc>
                <a:spcPct val="150000"/>
              </a:lnSpc>
              <a:buClr>
                <a:srgbClr val="666600"/>
              </a:buClr>
              <a:buFont typeface="Wingdings" panose="05000000000000000000" pitchFamily="2" charset="2"/>
              <a:buNone/>
              <a:defRPr/>
            </a:pPr>
            <a:r>
              <a:rPr lang="zh-CN" altLang="en-US" sz="2400" kern="0" dirty="0">
                <a:latin typeface="Cambria" panose="02040503050406030204" pitchFamily="18" charset="0"/>
                <a:ea typeface="华文仿宋" panose="02010600040101010101" pitchFamily="2" charset="-122"/>
              </a:rPr>
              <a:t>从活节点的表中选一个节点并扩展它。这个扩展操作持续到找到解或这</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zh-CN" altLang="en-US" sz="2400" kern="0" dirty="0">
                <a:latin typeface="Cambria" panose="02040503050406030204" pitchFamily="18" charset="0"/>
                <a:ea typeface="华文仿宋" panose="02010600040101010101" pitchFamily="2" charset="-122"/>
              </a:rPr>
              <a:t>个表为空为止。</a:t>
            </a:r>
          </a:p>
          <a:p>
            <a:pPr>
              <a:lnSpc>
                <a:spcPct val="150000"/>
              </a:lnSpc>
              <a:buClr>
                <a:srgbClr val="666600"/>
              </a:buClr>
              <a:buFont typeface="Wingdings" panose="05000000000000000000" pitchFamily="2" charset="2"/>
              <a:buNone/>
              <a:defRPr/>
            </a:pPr>
            <a:r>
              <a:rPr lang="zh-CN" altLang="en-US" sz="2400" kern="0" dirty="0">
                <a:latin typeface="Cambria" panose="02040503050406030204" pitchFamily="18" charset="0"/>
                <a:ea typeface="华文仿宋" panose="02010600040101010101" pitchFamily="2" charset="-122"/>
              </a:rPr>
              <a:t>选择下一个扩展节点的方法∶</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en-US" altLang="zh-CN" sz="2400" kern="0" dirty="0">
                <a:solidFill>
                  <a:srgbClr val="00B0F0"/>
                </a:solidFill>
                <a:latin typeface="Cambria" panose="02040503050406030204" pitchFamily="18" charset="0"/>
                <a:ea typeface="华文仿宋" panose="02010600040101010101" pitchFamily="2" charset="-122"/>
              </a:rPr>
              <a:t>1)</a:t>
            </a:r>
            <a:r>
              <a:rPr lang="zh-CN" altLang="en-US" sz="2400" kern="0" dirty="0">
                <a:solidFill>
                  <a:srgbClr val="00B0F0"/>
                </a:solidFill>
                <a:latin typeface="Cambria" panose="02040503050406030204" pitchFamily="18" charset="0"/>
                <a:ea typeface="华文仿宋" panose="02010600040101010101" pitchFamily="2" charset="-122"/>
              </a:rPr>
              <a:t>先进先出</a:t>
            </a:r>
            <a:r>
              <a:rPr lang="en-US" altLang="zh-CN" sz="2400" kern="0" dirty="0">
                <a:solidFill>
                  <a:srgbClr val="00B0F0"/>
                </a:solidFill>
                <a:latin typeface="Cambria" panose="02040503050406030204" pitchFamily="18" charset="0"/>
                <a:ea typeface="华文仿宋" panose="02010600040101010101" pitchFamily="2" charset="-122"/>
              </a:rPr>
              <a:t>(FIFO)</a:t>
            </a:r>
          </a:p>
          <a:p>
            <a:pPr>
              <a:lnSpc>
                <a:spcPct val="150000"/>
              </a:lnSpc>
              <a:buClr>
                <a:srgbClr val="666600"/>
              </a:buClr>
              <a:buFont typeface="Wingdings" panose="05000000000000000000" pitchFamily="2" charset="2"/>
              <a:buNone/>
              <a:defRPr/>
            </a:pPr>
            <a:r>
              <a:rPr lang="zh-CN" altLang="en-US" sz="2400" kern="0" dirty="0">
                <a:latin typeface="Cambria" panose="02040503050406030204" pitchFamily="18" charset="0"/>
                <a:ea typeface="华文仿宋" panose="02010600040101010101" pitchFamily="2" charset="-122"/>
              </a:rPr>
              <a:t>这个方法是按节点放进表中的次序从活节点表中选择节点。这个活节点</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zh-CN" altLang="en-US" sz="2400" kern="0" dirty="0">
                <a:latin typeface="Cambria" panose="02040503050406030204" pitchFamily="18" charset="0"/>
                <a:ea typeface="华文仿宋" panose="02010600040101010101" pitchFamily="2" charset="-122"/>
              </a:rPr>
              <a:t>表可被看作一个队列。使用广度优先来搜索这个棵树。</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endParaRPr lang="zh-CN" altLang="en-US" sz="2400" kern="0" dirty="0">
              <a:latin typeface="Cambria" panose="02040503050406030204" pitchFamily="18" charset="0"/>
              <a:ea typeface="华文仿宋" panose="02010600040101010101" pitchFamily="2" charset="-122"/>
            </a:endParaRPr>
          </a:p>
        </p:txBody>
      </p:sp>
    </p:spTree>
    <p:extLst>
      <p:ext uri="{BB962C8B-B14F-4D97-AF65-F5344CB8AC3E}">
        <p14:creationId xmlns:p14="http://schemas.microsoft.com/office/powerpoint/2010/main" val="178171061"/>
      </p:ext>
    </p:extLst>
  </p:cSld>
  <p:clrMapOvr>
    <a:masterClrMapping/>
  </p:clrMapOvr>
  <p:transition>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479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13B85"/>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4546</TotalTime>
  <Words>2561</Words>
  <Application>Microsoft Office PowerPoint</Application>
  <PresentationFormat>宽屏</PresentationFormat>
  <Paragraphs>314</Paragraphs>
  <Slides>29</Slides>
  <Notes>27</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vt:i4>
      </vt:variant>
      <vt:variant>
        <vt:lpstr>幻灯片标题</vt:lpstr>
      </vt:variant>
      <vt:variant>
        <vt:i4>29</vt:i4>
      </vt:variant>
    </vt:vector>
  </HeadingPairs>
  <TitlesOfParts>
    <vt:vector size="45" baseType="lpstr">
      <vt:lpstr>HGH7X_CNKI</vt:lpstr>
      <vt:lpstr>等线</vt:lpstr>
      <vt:lpstr>等线 Light</vt:lpstr>
      <vt:lpstr>华文仿宋</vt:lpstr>
      <vt:lpstr>楷体</vt:lpstr>
      <vt:lpstr>微软雅黑</vt:lpstr>
      <vt:lpstr>Arial</vt:lpstr>
      <vt:lpstr>Calibri</vt:lpstr>
      <vt:lpstr>Cambria</vt:lpstr>
      <vt:lpstr>Cambria Math</vt:lpstr>
      <vt:lpstr>Times New Roman</vt:lpstr>
      <vt:lpstr>Verdana</vt:lpstr>
      <vt:lpstr>Wingdings</vt:lpstr>
      <vt:lpstr>Office 主题​​</vt:lpstr>
      <vt:lpstr>自定义设计方案</vt:lpstr>
      <vt:lpstr>Microsoft Equation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15762607558@163.com</dc:creator>
  <cp:lastModifiedBy>15762607558@163.com</cp:lastModifiedBy>
  <cp:revision>32</cp:revision>
  <dcterms:created xsi:type="dcterms:W3CDTF">2022-04-16T02:57:56Z</dcterms:created>
  <dcterms:modified xsi:type="dcterms:W3CDTF">2022-06-05T14:27:24Z</dcterms:modified>
</cp:coreProperties>
</file>